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8"/>
  </p:notesMasterIdLst>
  <p:handoutMasterIdLst>
    <p:handoutMasterId r:id="rId59"/>
  </p:handoutMasterIdLst>
  <p:sldIdLst>
    <p:sldId id="256" r:id="rId2"/>
    <p:sldId id="257" r:id="rId3"/>
    <p:sldId id="508" r:id="rId4"/>
    <p:sldId id="716" r:id="rId5"/>
    <p:sldId id="717" r:id="rId6"/>
    <p:sldId id="718" r:id="rId7"/>
    <p:sldId id="719" r:id="rId8"/>
    <p:sldId id="720" r:id="rId9"/>
    <p:sldId id="721" r:id="rId10"/>
    <p:sldId id="722" r:id="rId11"/>
    <p:sldId id="723" r:id="rId12"/>
    <p:sldId id="724" r:id="rId13"/>
    <p:sldId id="725" r:id="rId14"/>
    <p:sldId id="726" r:id="rId15"/>
    <p:sldId id="727" r:id="rId16"/>
    <p:sldId id="728" r:id="rId17"/>
    <p:sldId id="729" r:id="rId18"/>
    <p:sldId id="730" r:id="rId19"/>
    <p:sldId id="731" r:id="rId20"/>
    <p:sldId id="732" r:id="rId21"/>
    <p:sldId id="733" r:id="rId22"/>
    <p:sldId id="734" r:id="rId23"/>
    <p:sldId id="735" r:id="rId24"/>
    <p:sldId id="564" r:id="rId25"/>
    <p:sldId id="639" r:id="rId26"/>
    <p:sldId id="640" r:id="rId27"/>
    <p:sldId id="450" r:id="rId28"/>
    <p:sldId id="698" r:id="rId29"/>
    <p:sldId id="699" r:id="rId30"/>
    <p:sldId id="700" r:id="rId31"/>
    <p:sldId id="650" r:id="rId32"/>
    <p:sldId id="697" r:id="rId33"/>
    <p:sldId id="710" r:id="rId34"/>
    <p:sldId id="709" r:id="rId35"/>
    <p:sldId id="711" r:id="rId36"/>
    <p:sldId id="708" r:id="rId37"/>
    <p:sldId id="687" r:id="rId38"/>
    <p:sldId id="472" r:id="rId39"/>
    <p:sldId id="648" r:id="rId40"/>
    <p:sldId id="715" r:id="rId41"/>
    <p:sldId id="592" r:id="rId42"/>
    <p:sldId id="651" r:id="rId43"/>
    <p:sldId id="703" r:id="rId44"/>
    <p:sldId id="712" r:id="rId45"/>
    <p:sldId id="607" r:id="rId46"/>
    <p:sldId id="704" r:id="rId47"/>
    <p:sldId id="705" r:id="rId48"/>
    <p:sldId id="713" r:id="rId49"/>
    <p:sldId id="714" r:id="rId50"/>
    <p:sldId id="707" r:id="rId51"/>
    <p:sldId id="706" r:id="rId52"/>
    <p:sldId id="680" r:id="rId53"/>
    <p:sldId id="681" r:id="rId54"/>
    <p:sldId id="701" r:id="rId55"/>
    <p:sldId id="702" r:id="rId56"/>
    <p:sldId id="277" r:id="rId57"/>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1" userDrawn="1">
          <p15:clr>
            <a:srgbClr val="A4A3A4"/>
          </p15:clr>
        </p15:guide>
        <p15:guide id="2" pos="221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F0501"/>
    <a:srgbClr val="A51A17"/>
    <a:srgbClr val="000099"/>
    <a:srgbClr val="FF2121"/>
    <a:srgbClr val="00CC00"/>
    <a:srgbClr val="0C5C1B"/>
    <a:srgbClr val="FFCAC9"/>
    <a:srgbClr val="AFEAFF"/>
    <a:srgbClr val="D121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2787"/>
    <p:restoredTop sz="94306" autoAdjust="0"/>
  </p:normalViewPr>
  <p:slideViewPr>
    <p:cSldViewPr>
      <p:cViewPr varScale="1">
        <p:scale>
          <a:sx n="109" d="100"/>
          <a:sy n="109" d="100"/>
        </p:scale>
        <p:origin x="129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20" y="-84"/>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1"/>
            <a:ext cx="3041967" cy="465296"/>
          </a:xfrm>
          <a:prstGeom prst="rect">
            <a:avLst/>
          </a:prstGeom>
          <a:noFill/>
          <a:ln w="9525">
            <a:noFill/>
            <a:miter lim="800000"/>
            <a:headEnd/>
            <a:tailEnd/>
          </a:ln>
        </p:spPr>
        <p:txBody>
          <a:bodyPr vert="horz" wrap="square" lIns="93287" tIns="46643" rIns="93287" bIns="46643" numCol="1" anchor="t" anchorCtr="0" compatLnSpc="1">
            <a:prstTxWarp prst="textNoShape">
              <a:avLst/>
            </a:prstTxWarp>
          </a:bodyPr>
          <a:lstStyle>
            <a:lvl1pPr>
              <a:defRPr sz="1200"/>
            </a:lvl1pPr>
          </a:lstStyle>
          <a:p>
            <a:pPr>
              <a:defRPr/>
            </a:pPr>
            <a:endParaRPr lang="en-US"/>
          </a:p>
        </p:txBody>
      </p:sp>
      <p:sp>
        <p:nvSpPr>
          <p:cNvPr id="9219" name="Rectangle 3"/>
          <p:cNvSpPr>
            <a:spLocks noGrp="1" noChangeArrowheads="1"/>
          </p:cNvSpPr>
          <p:nvPr>
            <p:ph type="dt" sz="quarter" idx="1"/>
          </p:nvPr>
        </p:nvSpPr>
        <p:spPr bwMode="auto">
          <a:xfrm>
            <a:off x="3977958" y="1"/>
            <a:ext cx="3041967" cy="465296"/>
          </a:xfrm>
          <a:prstGeom prst="rect">
            <a:avLst/>
          </a:prstGeom>
          <a:noFill/>
          <a:ln w="9525">
            <a:noFill/>
            <a:miter lim="800000"/>
            <a:headEnd/>
            <a:tailEnd/>
          </a:ln>
        </p:spPr>
        <p:txBody>
          <a:bodyPr vert="horz" wrap="square" lIns="93287" tIns="46643" rIns="93287" bIns="46643" numCol="1" anchor="t" anchorCtr="0" compatLnSpc="1">
            <a:prstTxWarp prst="textNoShape">
              <a:avLst/>
            </a:prstTxWarp>
          </a:bodyPr>
          <a:lstStyle>
            <a:lvl1pPr algn="r">
              <a:defRPr sz="1200"/>
            </a:lvl1pPr>
          </a:lstStyle>
          <a:p>
            <a:pPr>
              <a:defRPr/>
            </a:pPr>
            <a:endParaRPr lang="en-US"/>
          </a:p>
        </p:txBody>
      </p:sp>
      <p:sp>
        <p:nvSpPr>
          <p:cNvPr id="9220" name="Rectangle 4"/>
          <p:cNvSpPr>
            <a:spLocks noGrp="1" noChangeArrowheads="1"/>
          </p:cNvSpPr>
          <p:nvPr>
            <p:ph type="ftr" sz="quarter" idx="2"/>
          </p:nvPr>
        </p:nvSpPr>
        <p:spPr bwMode="auto">
          <a:xfrm>
            <a:off x="1" y="8840629"/>
            <a:ext cx="3041967" cy="465296"/>
          </a:xfrm>
          <a:prstGeom prst="rect">
            <a:avLst/>
          </a:prstGeom>
          <a:noFill/>
          <a:ln w="9525">
            <a:noFill/>
            <a:miter lim="800000"/>
            <a:headEnd/>
            <a:tailEnd/>
          </a:ln>
        </p:spPr>
        <p:txBody>
          <a:bodyPr vert="horz" wrap="square" lIns="93287" tIns="46643" rIns="93287" bIns="46643" numCol="1" anchor="b" anchorCtr="0" compatLnSpc="1">
            <a:prstTxWarp prst="textNoShape">
              <a:avLst/>
            </a:prstTxWarp>
          </a:bodyPr>
          <a:lstStyle>
            <a:lvl1pPr>
              <a:defRPr sz="1200"/>
            </a:lvl1pPr>
          </a:lstStyle>
          <a:p>
            <a:pPr>
              <a:defRPr/>
            </a:pPr>
            <a:endParaRPr lang="en-US"/>
          </a:p>
        </p:txBody>
      </p:sp>
      <p:sp>
        <p:nvSpPr>
          <p:cNvPr id="9221" name="Rectangle 5"/>
          <p:cNvSpPr>
            <a:spLocks noGrp="1" noChangeArrowheads="1"/>
          </p:cNvSpPr>
          <p:nvPr>
            <p:ph type="sldNum" sz="quarter" idx="3"/>
          </p:nvPr>
        </p:nvSpPr>
        <p:spPr bwMode="auto">
          <a:xfrm>
            <a:off x="3977958" y="8840629"/>
            <a:ext cx="3041967" cy="465296"/>
          </a:xfrm>
          <a:prstGeom prst="rect">
            <a:avLst/>
          </a:prstGeom>
          <a:noFill/>
          <a:ln w="9525">
            <a:noFill/>
            <a:miter lim="800000"/>
            <a:headEnd/>
            <a:tailEnd/>
          </a:ln>
        </p:spPr>
        <p:txBody>
          <a:bodyPr vert="horz" wrap="square" lIns="93287" tIns="46643" rIns="93287" bIns="46643" numCol="1" anchor="b" anchorCtr="0" compatLnSpc="1">
            <a:prstTxWarp prst="textNoShape">
              <a:avLst/>
            </a:prstTxWarp>
          </a:bodyPr>
          <a:lstStyle>
            <a:lvl1pPr algn="r">
              <a:defRPr sz="1200"/>
            </a:lvl1pPr>
          </a:lstStyle>
          <a:p>
            <a:pPr>
              <a:defRPr/>
            </a:pPr>
            <a:fld id="{C927583C-850F-490C-A064-9130DE2D6513}" type="slidenum">
              <a:rPr lang="en-US"/>
              <a:pPr>
                <a:defRPr/>
              </a:pPr>
              <a:t>‹#›</a:t>
            </a:fld>
            <a:endParaRPr lang="en-US"/>
          </a:p>
        </p:txBody>
      </p:sp>
    </p:spTree>
    <p:extLst>
      <p:ext uri="{BB962C8B-B14F-4D97-AF65-F5344CB8AC3E}">
        <p14:creationId xmlns:p14="http://schemas.microsoft.com/office/powerpoint/2010/main" val="1754310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3041967" cy="465296"/>
          </a:xfrm>
          <a:prstGeom prst="rect">
            <a:avLst/>
          </a:prstGeom>
          <a:noFill/>
          <a:ln w="9525">
            <a:noFill/>
            <a:miter lim="800000"/>
            <a:headEnd/>
            <a:tailEnd/>
          </a:ln>
        </p:spPr>
        <p:txBody>
          <a:bodyPr vert="horz" wrap="square" lIns="93287" tIns="46643" rIns="93287" bIns="46643"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977958" y="1"/>
            <a:ext cx="3041967" cy="465296"/>
          </a:xfrm>
          <a:prstGeom prst="rect">
            <a:avLst/>
          </a:prstGeom>
          <a:noFill/>
          <a:ln w="9525">
            <a:noFill/>
            <a:miter lim="800000"/>
            <a:headEnd/>
            <a:tailEnd/>
          </a:ln>
        </p:spPr>
        <p:txBody>
          <a:bodyPr vert="horz" wrap="square" lIns="93287" tIns="46643" rIns="93287" bIns="46643"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4275" y="698500"/>
            <a:ext cx="4651375" cy="3489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5991" y="4420315"/>
            <a:ext cx="5147945" cy="4187666"/>
          </a:xfrm>
          <a:prstGeom prst="rect">
            <a:avLst/>
          </a:prstGeom>
          <a:noFill/>
          <a:ln w="9525">
            <a:noFill/>
            <a:miter lim="800000"/>
            <a:headEnd/>
            <a:tailEnd/>
          </a:ln>
        </p:spPr>
        <p:txBody>
          <a:bodyPr vert="horz" wrap="square" lIns="93287" tIns="46643" rIns="93287" bIns="4664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1" y="8840629"/>
            <a:ext cx="3041967" cy="465296"/>
          </a:xfrm>
          <a:prstGeom prst="rect">
            <a:avLst/>
          </a:prstGeom>
          <a:noFill/>
          <a:ln w="9525">
            <a:noFill/>
            <a:miter lim="800000"/>
            <a:headEnd/>
            <a:tailEnd/>
          </a:ln>
        </p:spPr>
        <p:txBody>
          <a:bodyPr vert="horz" wrap="square" lIns="93287" tIns="46643" rIns="93287" bIns="46643"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977958" y="8840629"/>
            <a:ext cx="3041967" cy="465296"/>
          </a:xfrm>
          <a:prstGeom prst="rect">
            <a:avLst/>
          </a:prstGeom>
          <a:noFill/>
          <a:ln w="9525">
            <a:noFill/>
            <a:miter lim="800000"/>
            <a:headEnd/>
            <a:tailEnd/>
          </a:ln>
        </p:spPr>
        <p:txBody>
          <a:bodyPr vert="horz" wrap="square" lIns="93287" tIns="46643" rIns="93287" bIns="46643" numCol="1" anchor="b" anchorCtr="0" compatLnSpc="1">
            <a:prstTxWarp prst="textNoShape">
              <a:avLst/>
            </a:prstTxWarp>
          </a:bodyPr>
          <a:lstStyle>
            <a:lvl1pPr algn="r">
              <a:defRPr sz="1200"/>
            </a:lvl1pPr>
          </a:lstStyle>
          <a:p>
            <a:pPr>
              <a:defRPr/>
            </a:pPr>
            <a:fld id="{428F8F29-BAFE-423C-8FE4-DE63B7EE9A8F}" type="slidenum">
              <a:rPr lang="en-US"/>
              <a:pPr>
                <a:defRPr/>
              </a:pPr>
              <a:t>‹#›</a:t>
            </a:fld>
            <a:endParaRPr lang="en-US"/>
          </a:p>
        </p:txBody>
      </p:sp>
    </p:spTree>
    <p:extLst>
      <p:ext uri="{BB962C8B-B14F-4D97-AF65-F5344CB8AC3E}">
        <p14:creationId xmlns:p14="http://schemas.microsoft.com/office/powerpoint/2010/main" val="39639165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6A342815-06A7-4EE5-829A-5A07DED874EF}" type="slidenum">
              <a:rPr lang="en-US" altLang="en-US" sz="1200"/>
              <a:pPr/>
              <a:t>1</a:t>
            </a:fld>
            <a:endParaRPr lang="en-US" altLang="en-US" sz="12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10</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51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11</a:t>
            </a:fld>
            <a:endParaRPr lang="en-US" dirty="0"/>
          </a:p>
        </p:txBody>
      </p:sp>
    </p:spTree>
    <p:extLst>
      <p:ext uri="{BB962C8B-B14F-4D97-AF65-F5344CB8AC3E}">
        <p14:creationId xmlns:p14="http://schemas.microsoft.com/office/powerpoint/2010/main" val="101742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12</a:t>
            </a:fld>
            <a:endParaRPr lang="en-US" dirty="0"/>
          </a:p>
        </p:txBody>
      </p:sp>
    </p:spTree>
    <p:extLst>
      <p:ext uri="{BB962C8B-B14F-4D97-AF65-F5344CB8AC3E}">
        <p14:creationId xmlns:p14="http://schemas.microsoft.com/office/powerpoint/2010/main" val="49474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13</a:t>
            </a:fld>
            <a:endParaRPr lang="en-US" dirty="0"/>
          </a:p>
        </p:txBody>
      </p:sp>
    </p:spTree>
    <p:extLst>
      <p:ext uri="{BB962C8B-B14F-4D97-AF65-F5344CB8AC3E}">
        <p14:creationId xmlns:p14="http://schemas.microsoft.com/office/powerpoint/2010/main" val="3055859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14</a:t>
            </a:fld>
            <a:endParaRPr lang="en-US" dirty="0"/>
          </a:p>
        </p:txBody>
      </p:sp>
    </p:spTree>
    <p:extLst>
      <p:ext uri="{BB962C8B-B14F-4D97-AF65-F5344CB8AC3E}">
        <p14:creationId xmlns:p14="http://schemas.microsoft.com/office/powerpoint/2010/main" val="3112961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15</a:t>
            </a:fld>
            <a:endParaRPr lang="en-US" dirty="0"/>
          </a:p>
        </p:txBody>
      </p:sp>
    </p:spTree>
    <p:extLst>
      <p:ext uri="{BB962C8B-B14F-4D97-AF65-F5344CB8AC3E}">
        <p14:creationId xmlns:p14="http://schemas.microsoft.com/office/powerpoint/2010/main" val="748705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16</a:t>
            </a:fld>
            <a:endParaRPr lang="en-US" dirty="0"/>
          </a:p>
        </p:txBody>
      </p:sp>
    </p:spTree>
    <p:extLst>
      <p:ext uri="{BB962C8B-B14F-4D97-AF65-F5344CB8AC3E}">
        <p14:creationId xmlns:p14="http://schemas.microsoft.com/office/powerpoint/2010/main" val="862254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17</a:t>
            </a:fld>
            <a:endParaRPr lang="en-US" dirty="0"/>
          </a:p>
        </p:txBody>
      </p:sp>
    </p:spTree>
    <p:extLst>
      <p:ext uri="{BB962C8B-B14F-4D97-AF65-F5344CB8AC3E}">
        <p14:creationId xmlns:p14="http://schemas.microsoft.com/office/powerpoint/2010/main" val="374565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18</a:t>
            </a:fld>
            <a:endParaRPr lang="en-US" dirty="0"/>
          </a:p>
        </p:txBody>
      </p:sp>
    </p:spTree>
    <p:extLst>
      <p:ext uri="{BB962C8B-B14F-4D97-AF65-F5344CB8AC3E}">
        <p14:creationId xmlns:p14="http://schemas.microsoft.com/office/powerpoint/2010/main" val="419027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19</a:t>
            </a:fld>
            <a:endParaRPr lang="en-US" dirty="0"/>
          </a:p>
        </p:txBody>
      </p:sp>
    </p:spTree>
    <p:extLst>
      <p:ext uri="{BB962C8B-B14F-4D97-AF65-F5344CB8AC3E}">
        <p14:creationId xmlns:p14="http://schemas.microsoft.com/office/powerpoint/2010/main" val="232907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20</a:t>
            </a:fld>
            <a:endParaRPr lang="en-US" dirty="0"/>
          </a:p>
        </p:txBody>
      </p:sp>
    </p:spTree>
    <p:extLst>
      <p:ext uri="{BB962C8B-B14F-4D97-AF65-F5344CB8AC3E}">
        <p14:creationId xmlns:p14="http://schemas.microsoft.com/office/powerpoint/2010/main" val="353083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21</a:t>
            </a:fld>
            <a:endParaRPr lang="en-US" dirty="0"/>
          </a:p>
        </p:txBody>
      </p:sp>
    </p:spTree>
    <p:extLst>
      <p:ext uri="{BB962C8B-B14F-4D97-AF65-F5344CB8AC3E}">
        <p14:creationId xmlns:p14="http://schemas.microsoft.com/office/powerpoint/2010/main" val="2682188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22</a:t>
            </a:fld>
            <a:endParaRPr lang="en-US" dirty="0"/>
          </a:p>
        </p:txBody>
      </p:sp>
    </p:spTree>
    <p:extLst>
      <p:ext uri="{BB962C8B-B14F-4D97-AF65-F5344CB8AC3E}">
        <p14:creationId xmlns:p14="http://schemas.microsoft.com/office/powerpoint/2010/main" val="12741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23</a:t>
            </a:fld>
            <a:endParaRPr lang="en-US" dirty="0"/>
          </a:p>
        </p:txBody>
      </p:sp>
    </p:spTree>
    <p:extLst>
      <p:ext uri="{BB962C8B-B14F-4D97-AF65-F5344CB8AC3E}">
        <p14:creationId xmlns:p14="http://schemas.microsoft.com/office/powerpoint/2010/main" val="363220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24</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87785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653" indent="-285636">
              <a:defRPr sz="2400">
                <a:solidFill>
                  <a:schemeClr val="tx1"/>
                </a:solidFill>
                <a:latin typeface="Arial" charset="0"/>
                <a:ea typeface="ＭＳ Ｐゴシック" pitchFamily="1" charset="-128"/>
              </a:defRPr>
            </a:lvl2pPr>
            <a:lvl3pPr marL="1142543" indent="-228509">
              <a:defRPr sz="2400">
                <a:solidFill>
                  <a:schemeClr val="tx1"/>
                </a:solidFill>
                <a:latin typeface="Arial" charset="0"/>
                <a:ea typeface="ＭＳ Ｐゴシック" pitchFamily="1" charset="-128"/>
              </a:defRPr>
            </a:lvl3pPr>
            <a:lvl4pPr marL="1599560" indent="-228509">
              <a:defRPr sz="2400">
                <a:solidFill>
                  <a:schemeClr val="tx1"/>
                </a:solidFill>
                <a:latin typeface="Arial" charset="0"/>
                <a:ea typeface="ＭＳ Ｐゴシック" pitchFamily="1" charset="-128"/>
              </a:defRPr>
            </a:lvl4pPr>
            <a:lvl5pPr marL="2056577" indent="-228509">
              <a:defRPr sz="2400">
                <a:solidFill>
                  <a:schemeClr val="tx1"/>
                </a:solidFill>
                <a:latin typeface="Arial" charset="0"/>
                <a:ea typeface="ＭＳ Ｐゴシック" pitchFamily="1" charset="-128"/>
              </a:defRPr>
            </a:lvl5pPr>
            <a:lvl6pPr marL="2513594" indent="-228509" eaLnBrk="0" fontAlgn="base" hangingPunct="0">
              <a:spcBef>
                <a:spcPct val="0"/>
              </a:spcBef>
              <a:spcAft>
                <a:spcPct val="0"/>
              </a:spcAft>
              <a:defRPr sz="2400">
                <a:solidFill>
                  <a:schemeClr val="tx1"/>
                </a:solidFill>
                <a:latin typeface="Arial" charset="0"/>
                <a:ea typeface="ＭＳ Ｐゴシック" pitchFamily="1" charset="-128"/>
              </a:defRPr>
            </a:lvl6pPr>
            <a:lvl7pPr marL="2970611" indent="-228509" eaLnBrk="0" fontAlgn="base" hangingPunct="0">
              <a:spcBef>
                <a:spcPct val="0"/>
              </a:spcBef>
              <a:spcAft>
                <a:spcPct val="0"/>
              </a:spcAft>
              <a:defRPr sz="2400">
                <a:solidFill>
                  <a:schemeClr val="tx1"/>
                </a:solidFill>
                <a:latin typeface="Arial" charset="0"/>
                <a:ea typeface="ＭＳ Ｐゴシック" pitchFamily="1" charset="-128"/>
              </a:defRPr>
            </a:lvl7pPr>
            <a:lvl8pPr marL="3427628" indent="-228509" eaLnBrk="0" fontAlgn="base" hangingPunct="0">
              <a:spcBef>
                <a:spcPct val="0"/>
              </a:spcBef>
              <a:spcAft>
                <a:spcPct val="0"/>
              </a:spcAft>
              <a:defRPr sz="2400">
                <a:solidFill>
                  <a:schemeClr val="tx1"/>
                </a:solidFill>
                <a:latin typeface="Arial" charset="0"/>
                <a:ea typeface="ＭＳ Ｐゴシック" pitchFamily="1" charset="-128"/>
              </a:defRPr>
            </a:lvl8pPr>
            <a:lvl9pPr marL="3884646" indent="-2285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25</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5041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26</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96546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27</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28</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68814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29</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607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653" indent="-285636">
              <a:defRPr sz="2400">
                <a:solidFill>
                  <a:schemeClr val="tx1"/>
                </a:solidFill>
                <a:latin typeface="Arial" charset="0"/>
                <a:ea typeface="ＭＳ Ｐゴシック" pitchFamily="1" charset="-128"/>
              </a:defRPr>
            </a:lvl2pPr>
            <a:lvl3pPr marL="1142543" indent="-228509">
              <a:defRPr sz="2400">
                <a:solidFill>
                  <a:schemeClr val="tx1"/>
                </a:solidFill>
                <a:latin typeface="Arial" charset="0"/>
                <a:ea typeface="ＭＳ Ｐゴシック" pitchFamily="1" charset="-128"/>
              </a:defRPr>
            </a:lvl3pPr>
            <a:lvl4pPr marL="1599560" indent="-228509">
              <a:defRPr sz="2400">
                <a:solidFill>
                  <a:schemeClr val="tx1"/>
                </a:solidFill>
                <a:latin typeface="Arial" charset="0"/>
                <a:ea typeface="ＭＳ Ｐゴシック" pitchFamily="1" charset="-128"/>
              </a:defRPr>
            </a:lvl4pPr>
            <a:lvl5pPr marL="2056577" indent="-228509">
              <a:defRPr sz="2400">
                <a:solidFill>
                  <a:schemeClr val="tx1"/>
                </a:solidFill>
                <a:latin typeface="Arial" charset="0"/>
                <a:ea typeface="ＭＳ Ｐゴシック" pitchFamily="1" charset="-128"/>
              </a:defRPr>
            </a:lvl5pPr>
            <a:lvl6pPr marL="2513594" indent="-228509" eaLnBrk="0" fontAlgn="base" hangingPunct="0">
              <a:spcBef>
                <a:spcPct val="0"/>
              </a:spcBef>
              <a:spcAft>
                <a:spcPct val="0"/>
              </a:spcAft>
              <a:defRPr sz="2400">
                <a:solidFill>
                  <a:schemeClr val="tx1"/>
                </a:solidFill>
                <a:latin typeface="Arial" charset="0"/>
                <a:ea typeface="ＭＳ Ｐゴシック" pitchFamily="1" charset="-128"/>
              </a:defRPr>
            </a:lvl6pPr>
            <a:lvl7pPr marL="2970611" indent="-228509" eaLnBrk="0" fontAlgn="base" hangingPunct="0">
              <a:spcBef>
                <a:spcPct val="0"/>
              </a:spcBef>
              <a:spcAft>
                <a:spcPct val="0"/>
              </a:spcAft>
              <a:defRPr sz="2400">
                <a:solidFill>
                  <a:schemeClr val="tx1"/>
                </a:solidFill>
                <a:latin typeface="Arial" charset="0"/>
                <a:ea typeface="ＭＳ Ｐゴシック" pitchFamily="1" charset="-128"/>
              </a:defRPr>
            </a:lvl7pPr>
            <a:lvl8pPr marL="3427628" indent="-228509" eaLnBrk="0" fontAlgn="base" hangingPunct="0">
              <a:spcBef>
                <a:spcPct val="0"/>
              </a:spcBef>
              <a:spcAft>
                <a:spcPct val="0"/>
              </a:spcAft>
              <a:defRPr sz="2400">
                <a:solidFill>
                  <a:schemeClr val="tx1"/>
                </a:solidFill>
                <a:latin typeface="Arial" charset="0"/>
                <a:ea typeface="ＭＳ Ｐゴシック" pitchFamily="1" charset="-128"/>
              </a:defRPr>
            </a:lvl8pPr>
            <a:lvl9pPr marL="3884646" indent="-2285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3</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34119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30</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173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31</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81113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32</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95818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33</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59989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34</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95818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35</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95818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36</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59989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37</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08447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38</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39</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791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15770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42485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42</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26496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47</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48</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49</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6060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5</a:t>
            </a:fld>
            <a:endParaRPr lang="en-US" dirty="0"/>
          </a:p>
        </p:txBody>
      </p:sp>
    </p:spTree>
    <p:extLst>
      <p:ext uri="{BB962C8B-B14F-4D97-AF65-F5344CB8AC3E}">
        <p14:creationId xmlns:p14="http://schemas.microsoft.com/office/powerpoint/2010/main" val="4020696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50</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4521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52</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4521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0333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03338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55</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03338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56</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6</a:t>
            </a:fld>
            <a:endParaRPr lang="en-US" dirty="0"/>
          </a:p>
        </p:txBody>
      </p:sp>
    </p:spTree>
    <p:extLst>
      <p:ext uri="{BB962C8B-B14F-4D97-AF65-F5344CB8AC3E}">
        <p14:creationId xmlns:p14="http://schemas.microsoft.com/office/powerpoint/2010/main" val="4102456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7</a:t>
            </a:fld>
            <a:endParaRPr lang="en-US" dirty="0"/>
          </a:p>
        </p:txBody>
      </p:sp>
    </p:spTree>
    <p:extLst>
      <p:ext uri="{BB962C8B-B14F-4D97-AF65-F5344CB8AC3E}">
        <p14:creationId xmlns:p14="http://schemas.microsoft.com/office/powerpoint/2010/main" val="304592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8</a:t>
            </a:fld>
            <a:endParaRPr lang="en-US" dirty="0"/>
          </a:p>
        </p:txBody>
      </p:sp>
    </p:spTree>
    <p:extLst>
      <p:ext uri="{BB962C8B-B14F-4D97-AF65-F5344CB8AC3E}">
        <p14:creationId xmlns:p14="http://schemas.microsoft.com/office/powerpoint/2010/main" val="277843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45164E03-DD65-4212-8E8C-B24019E335F7}" type="slidenum">
              <a:rPr lang="en-US" smtClean="0"/>
              <a:pPr>
                <a:defRPr/>
              </a:pPr>
              <a:t>9</a:t>
            </a:fld>
            <a:endParaRPr lang="en-US" dirty="0"/>
          </a:p>
        </p:txBody>
      </p:sp>
    </p:spTree>
    <p:extLst>
      <p:ext uri="{BB962C8B-B14F-4D97-AF65-F5344CB8AC3E}">
        <p14:creationId xmlns:p14="http://schemas.microsoft.com/office/powerpoint/2010/main" val="854151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8"/>
          <p:cNvSpPr>
            <a:spLocks noChangeArrowheads="1"/>
          </p:cNvSpPr>
          <p:nvPr userDrawn="1"/>
        </p:nvSpPr>
        <p:spPr bwMode="auto">
          <a:xfrm flipV="1">
            <a:off x="0" y="1606550"/>
            <a:ext cx="9144000" cy="2965450"/>
          </a:xfrm>
          <a:prstGeom prst="rect">
            <a:avLst/>
          </a:prstGeom>
          <a:solidFill>
            <a:srgbClr val="FFBAB3">
              <a:alpha val="24706"/>
            </a:srgb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3" name="Group 30"/>
          <p:cNvGrpSpPr>
            <a:grpSpLocks/>
          </p:cNvGrpSpPr>
          <p:nvPr/>
        </p:nvGrpSpPr>
        <p:grpSpPr bwMode="auto">
          <a:xfrm>
            <a:off x="0" y="669925"/>
            <a:ext cx="9144000" cy="952500"/>
            <a:chOff x="248" y="648"/>
            <a:chExt cx="5304" cy="600"/>
          </a:xfrm>
        </p:grpSpPr>
        <p:sp>
          <p:nvSpPr>
            <p:cNvPr id="4" name="Rectangle 13"/>
            <p:cNvSpPr>
              <a:spLocks noChangeArrowheads="1"/>
            </p:cNvSpPr>
            <p:nvPr userDrawn="1"/>
          </p:nvSpPr>
          <p:spPr bwMode="auto">
            <a:xfrm>
              <a:off x="248" y="648"/>
              <a:ext cx="5304" cy="300"/>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5" name="Rectangle 14"/>
            <p:cNvSpPr>
              <a:spLocks noChangeArrowheads="1"/>
            </p:cNvSpPr>
            <p:nvPr userDrawn="1"/>
          </p:nvSpPr>
          <p:spPr bwMode="auto">
            <a:xfrm>
              <a:off x="248" y="948"/>
              <a:ext cx="5304" cy="3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grpSp>
        <p:nvGrpSpPr>
          <p:cNvPr id="6" name="Group 54"/>
          <p:cNvGrpSpPr>
            <a:grpSpLocks/>
          </p:cNvGrpSpPr>
          <p:nvPr userDrawn="1"/>
        </p:nvGrpSpPr>
        <p:grpSpPr bwMode="auto">
          <a:xfrm>
            <a:off x="1066800" y="0"/>
            <a:ext cx="901700" cy="6858000"/>
            <a:chOff x="672" y="238"/>
            <a:chExt cx="568" cy="3811"/>
          </a:xfrm>
        </p:grpSpPr>
        <p:sp>
          <p:nvSpPr>
            <p:cNvPr id="7" name="Rectangle 15"/>
            <p:cNvSpPr>
              <a:spLocks noChangeArrowheads="1"/>
            </p:cNvSpPr>
            <p:nvPr/>
          </p:nvSpPr>
          <p:spPr bwMode="auto">
            <a:xfrm rot="5400000">
              <a:off x="-808" y="2002"/>
              <a:ext cx="3811" cy="284"/>
            </a:xfrm>
            <a:prstGeom prst="rect">
              <a:avLst/>
            </a:prstGeom>
            <a:solidFill>
              <a:srgbClr val="9D8D85">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solidFill>
                  <a:srgbClr val="9D8D85"/>
                </a:solidFill>
                <a:ea typeface="ヒラギノ角ゴ Pro W3" pitchFamily="1" charset="-128"/>
              </a:endParaRPr>
            </a:p>
          </p:txBody>
        </p:sp>
        <p:sp>
          <p:nvSpPr>
            <p:cNvPr id="8" name="Rectangle 16"/>
            <p:cNvSpPr>
              <a:spLocks noChangeArrowheads="1"/>
            </p:cNvSpPr>
            <p:nvPr/>
          </p:nvSpPr>
          <p:spPr bwMode="auto">
            <a:xfrm rot="5400000">
              <a:off x="-1089" y="1999"/>
              <a:ext cx="3805" cy="283"/>
            </a:xfrm>
            <a:prstGeom prst="rect">
              <a:avLst/>
            </a:prstGeom>
            <a:solidFill>
              <a:srgbClr val="938F8F">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9" name="Rectangle 17"/>
          <p:cNvSpPr>
            <a:spLocks noChangeArrowheads="1"/>
          </p:cNvSpPr>
          <p:nvPr/>
        </p:nvSpPr>
        <p:spPr bwMode="auto">
          <a:xfrm rot="5400000">
            <a:off x="1504950" y="6810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 name="Rectangle 19"/>
          <p:cNvSpPr>
            <a:spLocks noChangeArrowheads="1"/>
          </p:cNvSpPr>
          <p:nvPr/>
        </p:nvSpPr>
        <p:spPr bwMode="auto">
          <a:xfrm rot="5400000">
            <a:off x="1054100" y="6810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1" name="Rectangle 22"/>
          <p:cNvSpPr>
            <a:spLocks noChangeArrowheads="1"/>
          </p:cNvSpPr>
          <p:nvPr/>
        </p:nvSpPr>
        <p:spPr bwMode="auto">
          <a:xfrm rot="5400000">
            <a:off x="1504950" y="1158875"/>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2" name="Rectangle 23"/>
          <p:cNvSpPr>
            <a:spLocks noChangeArrowheads="1"/>
          </p:cNvSpPr>
          <p:nvPr/>
        </p:nvSpPr>
        <p:spPr bwMode="auto">
          <a:xfrm rot="5400000">
            <a:off x="1054100" y="1158875"/>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91200" y="5638991"/>
            <a:ext cx="3048000" cy="652272"/>
          </a:xfrm>
          <a:prstGeom prst="rect">
            <a:avLst/>
          </a:prstGeom>
        </p:spPr>
      </p:pic>
    </p:spTree>
    <p:extLst>
      <p:ext uri="{BB962C8B-B14F-4D97-AF65-F5344CB8AC3E}">
        <p14:creationId xmlns:p14="http://schemas.microsoft.com/office/powerpoint/2010/main" val="5688919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F16EB26A-6972-41D6-9AD4-AD340A2CBBB9}" type="slidenum">
              <a:rPr lang="en-US"/>
              <a:pPr>
                <a:defRPr/>
              </a:pPr>
              <a:t>‹#›</a:t>
            </a:fld>
            <a:endParaRPr lang="en-US" sz="1400"/>
          </a:p>
        </p:txBody>
      </p:sp>
    </p:spTree>
    <p:extLst>
      <p:ext uri="{BB962C8B-B14F-4D97-AF65-F5344CB8AC3E}">
        <p14:creationId xmlns:p14="http://schemas.microsoft.com/office/powerpoint/2010/main" val="9995339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7550" y="0"/>
            <a:ext cx="2076450" cy="449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0"/>
            <a:ext cx="6076950" cy="449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14ADBA6A-05C6-4E96-8E1E-3BDE57DF0C94}" type="slidenum">
              <a:rPr lang="en-US"/>
              <a:pPr>
                <a:defRPr/>
              </a:pPr>
              <a:t>‹#›</a:t>
            </a:fld>
            <a:endParaRPr lang="en-US" sz="1400"/>
          </a:p>
        </p:txBody>
      </p:sp>
    </p:spTree>
    <p:extLst>
      <p:ext uri="{BB962C8B-B14F-4D97-AF65-F5344CB8AC3E}">
        <p14:creationId xmlns:p14="http://schemas.microsoft.com/office/powerpoint/2010/main" val="1570120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baseline="0">
                <a:solidFill>
                  <a:srgbClr val="A51A17"/>
                </a:solidFill>
              </a:defRPr>
            </a:lvl1pPr>
          </a:lstStyle>
          <a:p>
            <a:pPr>
              <a:defRPr/>
            </a:pPr>
            <a:fld id="{36109281-D1F2-4DBC-AFD8-E434C5B97191}" type="slidenum">
              <a:rPr lang="en-US" smtClean="0"/>
              <a:pPr>
                <a:defRPr/>
              </a:pPr>
              <a:t>‹#›</a:t>
            </a:fld>
            <a:endParaRPr lang="en-US" sz="1400" dirty="0"/>
          </a:p>
        </p:txBody>
      </p:sp>
    </p:spTree>
    <p:extLst>
      <p:ext uri="{BB962C8B-B14F-4D97-AF65-F5344CB8AC3E}">
        <p14:creationId xmlns:p14="http://schemas.microsoft.com/office/powerpoint/2010/main" val="2211937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7"/>
          <p:cNvSpPr>
            <a:spLocks noGrp="1" noChangeArrowheads="1"/>
          </p:cNvSpPr>
          <p:nvPr>
            <p:ph type="sldNum" sz="quarter" idx="10"/>
          </p:nvPr>
        </p:nvSpPr>
        <p:spPr>
          <a:ln/>
        </p:spPr>
        <p:txBody>
          <a:bodyPr/>
          <a:lstStyle>
            <a:lvl1pPr>
              <a:defRPr/>
            </a:lvl1pPr>
          </a:lstStyle>
          <a:p>
            <a:pPr>
              <a:defRPr/>
            </a:pPr>
            <a:fld id="{01D1A30C-9D37-4C7B-ACB8-0F89742B396D}" type="slidenum">
              <a:rPr lang="en-US"/>
              <a:pPr>
                <a:defRPr/>
              </a:pPr>
              <a:t>‹#›</a:t>
            </a:fld>
            <a:endParaRPr lang="en-US" sz="1400"/>
          </a:p>
        </p:txBody>
      </p:sp>
    </p:spTree>
    <p:extLst>
      <p:ext uri="{BB962C8B-B14F-4D97-AF65-F5344CB8AC3E}">
        <p14:creationId xmlns:p14="http://schemas.microsoft.com/office/powerpoint/2010/main" val="19034877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673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7"/>
          <p:cNvSpPr>
            <a:spLocks noGrp="1" noChangeArrowheads="1"/>
          </p:cNvSpPr>
          <p:nvPr>
            <p:ph type="sldNum" sz="quarter" idx="10"/>
          </p:nvPr>
        </p:nvSpPr>
        <p:spPr>
          <a:ln/>
        </p:spPr>
        <p:txBody>
          <a:bodyPr/>
          <a:lstStyle>
            <a:lvl1pPr>
              <a:defRPr/>
            </a:lvl1pPr>
          </a:lstStyle>
          <a:p>
            <a:pPr>
              <a:defRPr/>
            </a:pPr>
            <a:fld id="{DE226CA3-BE71-4C38-BE50-AE24046D66AE}" type="slidenum">
              <a:rPr lang="en-US"/>
              <a:pPr>
                <a:defRPr/>
              </a:pPr>
              <a:t>‹#›</a:t>
            </a:fld>
            <a:endParaRPr lang="en-US" sz="1400"/>
          </a:p>
        </p:txBody>
      </p:sp>
    </p:spTree>
    <p:extLst>
      <p:ext uri="{BB962C8B-B14F-4D97-AF65-F5344CB8AC3E}">
        <p14:creationId xmlns:p14="http://schemas.microsoft.com/office/powerpoint/2010/main" val="20119892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7"/>
          <p:cNvSpPr>
            <a:spLocks noGrp="1" noChangeArrowheads="1"/>
          </p:cNvSpPr>
          <p:nvPr>
            <p:ph type="sldNum" sz="quarter" idx="10"/>
          </p:nvPr>
        </p:nvSpPr>
        <p:spPr>
          <a:ln/>
        </p:spPr>
        <p:txBody>
          <a:bodyPr/>
          <a:lstStyle>
            <a:lvl1pPr>
              <a:defRPr/>
            </a:lvl1pPr>
          </a:lstStyle>
          <a:p>
            <a:pPr>
              <a:defRPr/>
            </a:pPr>
            <a:fld id="{FBF8B41C-9440-4D6E-99B7-4E7AF97A85D3}" type="slidenum">
              <a:rPr lang="en-US"/>
              <a:pPr>
                <a:defRPr/>
              </a:pPr>
              <a:t>‹#›</a:t>
            </a:fld>
            <a:endParaRPr lang="en-US" sz="1400"/>
          </a:p>
        </p:txBody>
      </p:sp>
    </p:spTree>
    <p:extLst>
      <p:ext uri="{BB962C8B-B14F-4D97-AF65-F5344CB8AC3E}">
        <p14:creationId xmlns:p14="http://schemas.microsoft.com/office/powerpoint/2010/main" val="1764733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7"/>
          <p:cNvSpPr>
            <a:spLocks noGrp="1" noChangeArrowheads="1"/>
          </p:cNvSpPr>
          <p:nvPr>
            <p:ph type="sldNum" sz="quarter" idx="10"/>
          </p:nvPr>
        </p:nvSpPr>
        <p:spPr>
          <a:ln/>
        </p:spPr>
        <p:txBody>
          <a:bodyPr/>
          <a:lstStyle>
            <a:lvl1pPr>
              <a:defRPr/>
            </a:lvl1pPr>
          </a:lstStyle>
          <a:p>
            <a:pPr>
              <a:defRPr/>
            </a:pPr>
            <a:fld id="{4331D694-BAD3-455C-8F0E-91E77E050509}" type="slidenum">
              <a:rPr lang="en-US"/>
              <a:pPr>
                <a:defRPr/>
              </a:pPr>
              <a:t>‹#›</a:t>
            </a:fld>
            <a:endParaRPr lang="en-US" sz="1400"/>
          </a:p>
        </p:txBody>
      </p:sp>
    </p:spTree>
    <p:extLst>
      <p:ext uri="{BB962C8B-B14F-4D97-AF65-F5344CB8AC3E}">
        <p14:creationId xmlns:p14="http://schemas.microsoft.com/office/powerpoint/2010/main" val="28915697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7"/>
          <p:cNvSpPr>
            <a:spLocks noGrp="1" noChangeArrowheads="1"/>
          </p:cNvSpPr>
          <p:nvPr>
            <p:ph type="sldNum" sz="quarter" idx="10"/>
          </p:nvPr>
        </p:nvSpPr>
        <p:spPr>
          <a:ln/>
        </p:spPr>
        <p:txBody>
          <a:bodyPr/>
          <a:lstStyle>
            <a:lvl1pPr>
              <a:defRPr/>
            </a:lvl1pPr>
          </a:lstStyle>
          <a:p>
            <a:pPr>
              <a:defRPr/>
            </a:pPr>
            <a:fld id="{9EA3D249-BA46-4EA5-AB6F-5D67C9417617}" type="slidenum">
              <a:rPr lang="en-US"/>
              <a:pPr>
                <a:defRPr/>
              </a:pPr>
              <a:t>‹#›</a:t>
            </a:fld>
            <a:endParaRPr lang="en-US" sz="1400"/>
          </a:p>
        </p:txBody>
      </p:sp>
    </p:spTree>
    <p:extLst>
      <p:ext uri="{BB962C8B-B14F-4D97-AF65-F5344CB8AC3E}">
        <p14:creationId xmlns:p14="http://schemas.microsoft.com/office/powerpoint/2010/main" val="227732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DC6EE52B-91C9-4EE6-9D63-383479F5BF86}" type="slidenum">
              <a:rPr lang="en-US"/>
              <a:pPr>
                <a:defRPr/>
              </a:pPr>
              <a:t>‹#›</a:t>
            </a:fld>
            <a:endParaRPr lang="en-US" sz="1400"/>
          </a:p>
        </p:txBody>
      </p:sp>
    </p:spTree>
    <p:extLst>
      <p:ext uri="{BB962C8B-B14F-4D97-AF65-F5344CB8AC3E}">
        <p14:creationId xmlns:p14="http://schemas.microsoft.com/office/powerpoint/2010/main" val="3820609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088A144B-B30F-4C2F-B71E-09FBEF06C584}" type="slidenum">
              <a:rPr lang="en-US"/>
              <a:pPr>
                <a:defRPr/>
              </a:pPr>
              <a:t>‹#›</a:t>
            </a:fld>
            <a:endParaRPr lang="en-US" sz="1400"/>
          </a:p>
        </p:txBody>
      </p:sp>
    </p:spTree>
    <p:extLst>
      <p:ext uri="{BB962C8B-B14F-4D97-AF65-F5344CB8AC3E}">
        <p14:creationId xmlns:p14="http://schemas.microsoft.com/office/powerpoint/2010/main" val="40013188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876300" y="838200"/>
            <a:ext cx="739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8"/>
          <p:cNvSpPr>
            <a:spLocks noGrp="1" noChangeArrowheads="1"/>
          </p:cNvSpPr>
          <p:nvPr>
            <p:ph type="body" idx="1"/>
          </p:nvPr>
        </p:nvSpPr>
        <p:spPr bwMode="auto">
          <a:xfrm>
            <a:off x="838200" y="1447800"/>
            <a:ext cx="830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61" name="Rectangle 37"/>
          <p:cNvSpPr>
            <a:spLocks noGrp="1" noChangeArrowheads="1"/>
          </p:cNvSpPr>
          <p:nvPr>
            <p:ph type="sldNum" sz="quarter" idx="4"/>
          </p:nvPr>
        </p:nvSpPr>
        <p:spPr bwMode="auto">
          <a:xfrm>
            <a:off x="533400" y="6534150"/>
            <a:ext cx="3683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900">
                <a:solidFill>
                  <a:srgbClr val="A51A17"/>
                </a:solidFill>
              </a:defRPr>
            </a:lvl1pPr>
          </a:lstStyle>
          <a:p>
            <a:pPr>
              <a:defRPr/>
            </a:pPr>
            <a:fld id="{FA302AA0-3854-497D-9F40-D80CC7B722CF}" type="slidenum">
              <a:rPr lang="en-US" smtClean="0"/>
              <a:pPr>
                <a:defRPr/>
              </a:pPr>
              <a:t>‹#›</a:t>
            </a:fld>
            <a:endParaRPr lang="en-US" sz="1400" dirty="0"/>
          </a:p>
        </p:txBody>
      </p:sp>
      <p:sp>
        <p:nvSpPr>
          <p:cNvPr id="1029" name="Rectangle 47"/>
          <p:cNvSpPr>
            <a:spLocks noChangeArrowheads="1"/>
          </p:cNvSpPr>
          <p:nvPr userDrawn="1"/>
        </p:nvSpPr>
        <p:spPr bwMode="auto">
          <a:xfrm>
            <a:off x="0" y="0"/>
            <a:ext cx="9144000" cy="476250"/>
          </a:xfrm>
          <a:prstGeom prst="rect">
            <a:avLst/>
          </a:prstGeom>
          <a:solidFill>
            <a:schemeClr val="bg1">
              <a:lumMod val="65000"/>
            </a:scheme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0" name="Rectangle 48"/>
          <p:cNvSpPr>
            <a:spLocks noChangeArrowheads="1"/>
          </p:cNvSpPr>
          <p:nvPr userDrawn="1"/>
        </p:nvSpPr>
        <p:spPr bwMode="auto">
          <a:xfrm>
            <a:off x="0" y="476250"/>
            <a:ext cx="9144000" cy="476250"/>
          </a:xfrm>
          <a:prstGeom prst="rect">
            <a:avLst/>
          </a:prstGeom>
          <a:solidFill>
            <a:srgbClr val="A51A17"/>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1031" name="Group 49"/>
          <p:cNvGrpSpPr>
            <a:grpSpLocks/>
          </p:cNvGrpSpPr>
          <p:nvPr userDrawn="1"/>
        </p:nvGrpSpPr>
        <p:grpSpPr bwMode="auto">
          <a:xfrm>
            <a:off x="0" y="0"/>
            <a:ext cx="901700" cy="6858000"/>
            <a:chOff x="672" y="238"/>
            <a:chExt cx="568" cy="3811"/>
          </a:xfrm>
        </p:grpSpPr>
        <p:sp>
          <p:nvSpPr>
            <p:cNvPr id="1037" name="Rectangle 50"/>
            <p:cNvSpPr>
              <a:spLocks noChangeArrowheads="1"/>
            </p:cNvSpPr>
            <p:nvPr/>
          </p:nvSpPr>
          <p:spPr bwMode="auto">
            <a:xfrm rot="5400000">
              <a:off x="-808" y="2002"/>
              <a:ext cx="3811" cy="284"/>
            </a:xfrm>
            <a:prstGeom prst="rect">
              <a:avLst/>
            </a:prstGeom>
            <a:solidFill>
              <a:srgbClr val="A08284">
                <a:alpha val="2470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8" name="Rectangle 51"/>
            <p:cNvSpPr>
              <a:spLocks noChangeArrowheads="1"/>
            </p:cNvSpPr>
            <p:nvPr/>
          </p:nvSpPr>
          <p:spPr bwMode="auto">
            <a:xfrm rot="5400000">
              <a:off x="-1089" y="1999"/>
              <a:ext cx="3805" cy="283"/>
            </a:xfrm>
            <a:prstGeom prst="rect">
              <a:avLst/>
            </a:prstGeom>
            <a:solidFill>
              <a:srgbClr val="938F8F">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1032" name="Rectangle 52"/>
          <p:cNvSpPr>
            <a:spLocks noChangeArrowheads="1"/>
          </p:cNvSpPr>
          <p:nvPr userDrawn="1"/>
        </p:nvSpPr>
        <p:spPr bwMode="auto">
          <a:xfrm rot="5400000">
            <a:off x="438150" y="12700"/>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3" name="Rectangle 53"/>
          <p:cNvSpPr>
            <a:spLocks noChangeArrowheads="1"/>
          </p:cNvSpPr>
          <p:nvPr userDrawn="1"/>
        </p:nvSpPr>
        <p:spPr bwMode="auto">
          <a:xfrm rot="5400000">
            <a:off x="-12700" y="12700"/>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4" name="Rectangle 54"/>
          <p:cNvSpPr>
            <a:spLocks noChangeArrowheads="1"/>
          </p:cNvSpPr>
          <p:nvPr userDrawn="1"/>
        </p:nvSpPr>
        <p:spPr bwMode="auto">
          <a:xfrm rot="5400000">
            <a:off x="438150" y="4905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5" name="Rectangle 55"/>
          <p:cNvSpPr>
            <a:spLocks noChangeArrowheads="1"/>
          </p:cNvSpPr>
          <p:nvPr userDrawn="1"/>
        </p:nvSpPr>
        <p:spPr bwMode="auto">
          <a:xfrm rot="5400000">
            <a:off x="-12700" y="4905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743700" y="6214516"/>
            <a:ext cx="2057400" cy="440284"/>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p:titleStyle>
    <p:body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5" Type="http://schemas.openxmlformats.org/officeDocument/2006/relationships/image" Target="../media/image14.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ChangeArrowheads="1"/>
          </p:cNvSpPr>
          <p:nvPr/>
        </p:nvSpPr>
        <p:spPr bwMode="auto">
          <a:xfrm>
            <a:off x="2286000" y="1828800"/>
            <a:ext cx="624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spcBef>
                <a:spcPct val="20000"/>
              </a:spcBef>
              <a:defRPr/>
            </a:pPr>
            <a:r>
              <a:rPr lang="en-US" altLang="en-US" sz="2800" dirty="0" smtClean="0">
                <a:solidFill>
                  <a:srgbClr val="C00000"/>
                </a:solidFill>
              </a:rPr>
              <a:t>AEM 2210</a:t>
            </a:r>
          </a:p>
          <a:p>
            <a:pPr eaLnBrk="1" hangingPunct="1">
              <a:spcBef>
                <a:spcPct val="20000"/>
              </a:spcBef>
              <a:defRPr/>
            </a:pPr>
            <a:r>
              <a:rPr lang="en-US" altLang="en-US" sz="1800" i="1" cap="small" dirty="0" smtClean="0">
                <a:solidFill>
                  <a:srgbClr val="C00000"/>
                </a:solidFill>
              </a:rPr>
              <a:t>Financial Accounting</a:t>
            </a:r>
          </a:p>
          <a:p>
            <a:pPr eaLnBrk="1" hangingPunct="1">
              <a:spcBef>
                <a:spcPct val="20000"/>
              </a:spcBef>
              <a:defRPr/>
            </a:pPr>
            <a:endParaRPr lang="en-US" altLang="en-US" sz="1800" i="1" dirty="0" smtClean="0">
              <a:solidFill>
                <a:srgbClr val="C00000"/>
              </a:solidFill>
            </a:endParaRPr>
          </a:p>
          <a:p>
            <a:pPr marL="1254125" indent="-2168525" eaLnBrk="1" hangingPunct="1">
              <a:spcBef>
                <a:spcPct val="20000"/>
              </a:spcBef>
              <a:defRPr/>
            </a:pPr>
            <a:r>
              <a:rPr lang="en-US" altLang="en-US" sz="1800" dirty="0" smtClean="0">
                <a:solidFill>
                  <a:srgbClr val="C00000"/>
                </a:solidFill>
              </a:rPr>
              <a:t>Chapter 12: Statement of Cash Flows</a:t>
            </a:r>
            <a:endParaRPr lang="en-US" altLang="en-US" sz="2000" dirty="0" smtClean="0">
              <a:solidFill>
                <a:srgbClr val="C00000"/>
              </a:solidFill>
            </a:endParaRPr>
          </a:p>
          <a:p>
            <a:pPr algn="ctr" eaLnBrk="1" hangingPunct="1">
              <a:spcBef>
                <a:spcPct val="20000"/>
              </a:spcBef>
              <a:defRPr/>
            </a:pPr>
            <a:endParaRPr lang="en-US" altLang="en-US" sz="3200" dirty="0" smtClean="0">
              <a:solidFill>
                <a:schemeClr val="folHlink"/>
              </a:solidFill>
            </a:endParaRPr>
          </a:p>
          <a:p>
            <a:pPr algn="ctr" eaLnBrk="1" hangingPunct="1">
              <a:spcBef>
                <a:spcPct val="20000"/>
              </a:spcBef>
              <a:defRPr/>
            </a:pPr>
            <a:endParaRPr lang="en-US" altLang="en-US" sz="3200" dirty="0" smtClean="0">
              <a:solidFill>
                <a:srgbClr val="002E62"/>
              </a:solidFill>
            </a:endParaRPr>
          </a:p>
        </p:txBody>
      </p:sp>
      <p:sp>
        <p:nvSpPr>
          <p:cNvPr id="3075" name="Text Box 12"/>
          <p:cNvSpPr txBox="1">
            <a:spLocks noChangeArrowheads="1"/>
          </p:cNvSpPr>
          <p:nvPr/>
        </p:nvSpPr>
        <p:spPr bwMode="auto">
          <a:xfrm>
            <a:off x="2286000" y="4068763"/>
            <a:ext cx="160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200" dirty="0" smtClean="0">
                <a:solidFill>
                  <a:srgbClr val="9D8D85"/>
                </a:solidFill>
              </a:rPr>
              <a:t>Spring 2018</a:t>
            </a:r>
            <a:endParaRPr lang="en-US" altLang="en-US" sz="1200" dirty="0">
              <a:solidFill>
                <a:srgbClr val="9D8D85"/>
              </a:solidFill>
            </a:endParaRPr>
          </a:p>
        </p:txBody>
      </p:sp>
      <p:sp>
        <p:nvSpPr>
          <p:cNvPr id="3076" name="Text Box 13"/>
          <p:cNvSpPr txBox="1">
            <a:spLocks noChangeArrowheads="1"/>
          </p:cNvSpPr>
          <p:nvPr/>
        </p:nvSpPr>
        <p:spPr bwMode="auto">
          <a:xfrm>
            <a:off x="2286000" y="3733800"/>
            <a:ext cx="434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600">
                <a:solidFill>
                  <a:srgbClr val="9D8D85"/>
                </a:solidFill>
              </a:rPr>
              <a:t>Professor Sinclair</a:t>
            </a:r>
            <a:endParaRPr lang="en-US" altLang="en-US" sz="1800">
              <a:solidFill>
                <a:srgbClr val="9D8D85"/>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10</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Balance Sheet, Income Statement, Statement of Cash Flows:</a:t>
            </a:r>
          </a:p>
          <a:p>
            <a:pPr marL="0" indent="0" algn="ctr">
              <a:buNone/>
            </a:pPr>
            <a:endParaRPr lang="en-US" sz="2800" dirty="0"/>
          </a:p>
          <a:p>
            <a:pPr marL="0" indent="0" algn="ctr">
              <a:buNone/>
            </a:pPr>
            <a:r>
              <a:rPr lang="en-US" sz="2800" dirty="0" smtClean="0"/>
              <a:t>Accrual Anomaly</a:t>
            </a:r>
            <a:endParaRPr lang="en-US" sz="2000" dirty="0"/>
          </a:p>
        </p:txBody>
      </p:sp>
    </p:spTree>
    <p:extLst>
      <p:ext uri="{BB962C8B-B14F-4D97-AF65-F5344CB8AC3E}">
        <p14:creationId xmlns:p14="http://schemas.microsoft.com/office/powerpoint/2010/main" val="30905048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143000"/>
            <a:ext cx="8001000" cy="5562600"/>
          </a:xfrm>
        </p:spPr>
        <p:txBody>
          <a:bodyPr/>
          <a:lstStyle/>
          <a:p>
            <a:pPr marL="0" indent="0">
              <a:buNone/>
            </a:pPr>
            <a:r>
              <a:rPr lang="en-US" sz="1400" dirty="0" smtClean="0"/>
              <a:t>Peter starts his business by buying $100 of lemonade; $10 of cups; and rents a lemonade stand for $10/day</a:t>
            </a:r>
          </a:p>
          <a:p>
            <a:pPr marL="0" indent="0">
              <a:buNone/>
            </a:pPr>
            <a:endParaRPr lang="en-US" sz="1400" dirty="0"/>
          </a:p>
          <a:p>
            <a:pPr marL="0" indent="0">
              <a:buNone/>
            </a:pPr>
            <a:r>
              <a:rPr lang="en-US" sz="1400" dirty="0" smtClean="0"/>
              <a:t>	</a:t>
            </a:r>
            <a:r>
              <a:rPr lang="en-US" sz="1400" b="1" dirty="0" smtClean="0"/>
              <a:t>Total cost = $120 (paid entirely with cash)</a:t>
            </a:r>
          </a:p>
          <a:p>
            <a:pPr marL="0" indent="0">
              <a:buNone/>
            </a:pPr>
            <a:endParaRPr lang="en-US" sz="1400" dirty="0"/>
          </a:p>
          <a:p>
            <a:pPr marL="0" indent="0">
              <a:buNone/>
            </a:pPr>
            <a:r>
              <a:rPr lang="en-US" sz="1400" dirty="0" smtClean="0"/>
              <a:t>By end of day, Peter sells all of his lemonade and used all of his cups. All customers paid in cash. </a:t>
            </a:r>
          </a:p>
          <a:p>
            <a:pPr marL="0" indent="0">
              <a:buNone/>
            </a:pPr>
            <a:r>
              <a:rPr lang="en-US" sz="1400" dirty="0" smtClean="0"/>
              <a:t>	</a:t>
            </a:r>
            <a:r>
              <a:rPr lang="en-US" sz="1400" b="1" dirty="0" smtClean="0"/>
              <a:t>Total cash proceeds = $200</a:t>
            </a:r>
            <a:endParaRPr lang="en-US" sz="1400" b="1" dirty="0"/>
          </a:p>
          <a:p>
            <a:pPr marL="0" indent="0">
              <a:buNone/>
            </a:pPr>
            <a:endParaRPr lang="en-US" sz="1400" dirty="0" smtClean="0"/>
          </a:p>
          <a:p>
            <a:pPr marL="0" indent="0">
              <a:buNone/>
            </a:pPr>
            <a:r>
              <a:rPr lang="en-US" sz="1400" i="1" u="sng" dirty="0" smtClean="0"/>
              <a:t>Income Statement</a:t>
            </a:r>
            <a:r>
              <a:rPr lang="en-US" sz="1400" i="1" dirty="0" smtClean="0"/>
              <a:t>		</a:t>
            </a:r>
            <a:r>
              <a:rPr lang="en-US" sz="1400" i="1" u="sng" dirty="0" smtClean="0"/>
              <a:t>Balance Sheet</a:t>
            </a:r>
            <a:r>
              <a:rPr lang="en-US" sz="1400" i="1" dirty="0" smtClean="0"/>
              <a:t>		</a:t>
            </a:r>
            <a:r>
              <a:rPr lang="en-US" sz="1400" i="1" u="sng" dirty="0" smtClean="0"/>
              <a:t>Cash Flow Statement</a:t>
            </a:r>
          </a:p>
          <a:p>
            <a:pPr marL="0" indent="0">
              <a:buNone/>
            </a:pPr>
            <a:r>
              <a:rPr lang="en-US" sz="1400" dirty="0" smtClean="0"/>
              <a:t>Revenue		200	Assets	    Beg.	End	</a:t>
            </a:r>
            <a:r>
              <a:rPr lang="en-US" sz="1400" i="1" dirty="0" smtClean="0"/>
              <a:t>Cash from operations</a:t>
            </a:r>
          </a:p>
          <a:p>
            <a:pPr marL="0" indent="0">
              <a:buNone/>
            </a:pPr>
            <a:r>
              <a:rPr lang="en-US" sz="1400" dirty="0" smtClean="0"/>
              <a:t>Expenses			   Cash	     120	200	   Cash revenue	200</a:t>
            </a:r>
          </a:p>
          <a:p>
            <a:pPr marL="0" indent="0">
              <a:buNone/>
            </a:pPr>
            <a:r>
              <a:rPr lang="en-US" sz="1400" dirty="0" smtClean="0"/>
              <a:t>   Lemonade	100				   Inventory purchase  (110)</a:t>
            </a:r>
          </a:p>
          <a:p>
            <a:pPr marL="0" indent="0">
              <a:buNone/>
            </a:pPr>
            <a:r>
              <a:rPr lang="en-US" sz="1400" dirty="0"/>
              <a:t> </a:t>
            </a:r>
            <a:r>
              <a:rPr lang="en-US" sz="1400" dirty="0" smtClean="0"/>
              <a:t>  Cups		  10				   Rental stand            </a:t>
            </a:r>
            <a:r>
              <a:rPr lang="en-US" sz="1400" u="sng" dirty="0" smtClean="0"/>
              <a:t>(  10)</a:t>
            </a:r>
            <a:endParaRPr lang="en-US" sz="1400" dirty="0" smtClean="0"/>
          </a:p>
          <a:p>
            <a:pPr marL="0" indent="0">
              <a:buNone/>
            </a:pPr>
            <a:r>
              <a:rPr lang="en-US" sz="1400" dirty="0"/>
              <a:t> </a:t>
            </a:r>
            <a:r>
              <a:rPr lang="en-US" sz="1400" dirty="0" smtClean="0"/>
              <a:t>  Rental stand	</a:t>
            </a:r>
            <a:r>
              <a:rPr lang="en-US" sz="1400" u="sng" dirty="0" smtClean="0"/>
              <a:t>  10</a:t>
            </a:r>
            <a:r>
              <a:rPr lang="en-US" sz="1400" dirty="0" smtClean="0"/>
              <a:t>				</a:t>
            </a:r>
            <a:r>
              <a:rPr lang="en-US" sz="1400" dirty="0"/>
              <a:t>Total </a:t>
            </a:r>
            <a:r>
              <a:rPr lang="en-US" sz="1400" dirty="0" smtClean="0"/>
              <a:t>CFO	</a:t>
            </a:r>
            <a:r>
              <a:rPr lang="en-US" sz="1400" dirty="0"/>
              <a:t>	  80 </a:t>
            </a:r>
          </a:p>
          <a:p>
            <a:pPr marL="0" indent="0">
              <a:buNone/>
            </a:pPr>
            <a:r>
              <a:rPr lang="en-US" sz="1400" dirty="0" smtClean="0"/>
              <a:t>   Total expenses	</a:t>
            </a:r>
            <a:r>
              <a:rPr lang="en-US" sz="1400" u="dbl" dirty="0" smtClean="0"/>
              <a:t>120</a:t>
            </a:r>
            <a:r>
              <a:rPr lang="en-US" sz="1400" dirty="0" smtClean="0"/>
              <a:t>	Total Assets    120	200	</a:t>
            </a:r>
          </a:p>
          <a:p>
            <a:pPr marL="0" indent="0">
              <a:buNone/>
            </a:pPr>
            <a:r>
              <a:rPr lang="en-US" sz="1400" dirty="0" smtClean="0"/>
              <a:t>Net Income		  80</a:t>
            </a:r>
          </a:p>
          <a:p>
            <a:pPr marL="0" indent="0">
              <a:buNone/>
            </a:pPr>
            <a:endParaRPr lang="en-US" sz="1400" dirty="0"/>
          </a:p>
          <a:p>
            <a:pPr marL="0" indent="0">
              <a:buNone/>
            </a:pPr>
            <a:r>
              <a:rPr lang="en-US" sz="1400" dirty="0" smtClean="0"/>
              <a:t>Cash component of net income	80</a:t>
            </a:r>
          </a:p>
          <a:p>
            <a:pPr marL="0" indent="0">
              <a:buNone/>
            </a:pPr>
            <a:r>
              <a:rPr lang="en-US" sz="1400" dirty="0" smtClean="0"/>
              <a:t>Accrual component of net income	  0</a:t>
            </a:r>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Example</a:t>
            </a:r>
            <a:endParaRPr lang="en-US" altLang="en-US" kern="0" dirty="0" smtClean="0">
              <a:solidFill>
                <a:schemeClr val="bg1"/>
              </a:solidFill>
            </a:endParaRPr>
          </a:p>
        </p:txBody>
      </p:sp>
    </p:spTree>
    <p:extLst>
      <p:ext uri="{BB962C8B-B14F-4D97-AF65-F5344CB8AC3E}">
        <p14:creationId xmlns:p14="http://schemas.microsoft.com/office/powerpoint/2010/main" val="3645662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143000"/>
            <a:ext cx="8077200" cy="5486400"/>
          </a:xfrm>
        </p:spPr>
        <p:txBody>
          <a:bodyPr/>
          <a:lstStyle/>
          <a:p>
            <a:pPr marL="0" indent="0">
              <a:buNone/>
            </a:pPr>
            <a:r>
              <a:rPr lang="en-US" sz="1400" dirty="0" smtClean="0"/>
              <a:t>Paul starts his business by buying $1,000 of lemonade; $100 of cups; and buys a lemonade stand for $1,000. He expects the stand will be used for 100 days.</a:t>
            </a:r>
          </a:p>
          <a:p>
            <a:pPr marL="0" indent="0">
              <a:buNone/>
            </a:pPr>
            <a:endParaRPr lang="en-US" sz="1400" dirty="0"/>
          </a:p>
          <a:p>
            <a:pPr marL="0" indent="0">
              <a:buNone/>
            </a:pPr>
            <a:r>
              <a:rPr lang="en-US" sz="1400" dirty="0" smtClean="0"/>
              <a:t>	</a:t>
            </a:r>
            <a:r>
              <a:rPr lang="en-US" sz="1400" b="1" dirty="0" smtClean="0"/>
              <a:t>Total cost = $2,100 (paid entirely with cash)</a:t>
            </a:r>
          </a:p>
          <a:p>
            <a:pPr marL="0" indent="0">
              <a:buNone/>
            </a:pPr>
            <a:endParaRPr lang="en-US" sz="1400" dirty="0"/>
          </a:p>
          <a:p>
            <a:pPr marL="0" indent="0">
              <a:buNone/>
            </a:pPr>
            <a:r>
              <a:rPr lang="en-US" sz="1400" dirty="0" smtClean="0"/>
              <a:t>By end of day, Paul sells 10% of his lemonade and used 10% of his cups. Paul generated $200 in revenue, but half of his customers were short on cash and agreed to come back the next day to pay. </a:t>
            </a:r>
          </a:p>
          <a:p>
            <a:pPr marL="0" indent="0">
              <a:buNone/>
            </a:pPr>
            <a:endParaRPr lang="en-US" sz="1400" dirty="0" smtClean="0"/>
          </a:p>
          <a:p>
            <a:pPr marL="0" indent="0">
              <a:buNone/>
            </a:pPr>
            <a:r>
              <a:rPr lang="en-US" sz="1400" i="1" u="sng" dirty="0" smtClean="0"/>
              <a:t>Income Statement</a:t>
            </a:r>
            <a:r>
              <a:rPr lang="en-US" sz="1400" i="1" dirty="0" smtClean="0"/>
              <a:t>		</a:t>
            </a:r>
            <a:r>
              <a:rPr lang="en-US" sz="1400" i="1" u="sng" dirty="0" smtClean="0"/>
              <a:t>Balance Sheet</a:t>
            </a:r>
            <a:r>
              <a:rPr lang="en-US" sz="1400" i="1" dirty="0" smtClean="0"/>
              <a:t>		</a:t>
            </a:r>
            <a:r>
              <a:rPr lang="en-US" sz="1400" i="1" u="sng" dirty="0" smtClean="0"/>
              <a:t>Cash Flow Statement</a:t>
            </a:r>
          </a:p>
          <a:p>
            <a:pPr marL="0" indent="0">
              <a:buNone/>
            </a:pPr>
            <a:r>
              <a:rPr lang="en-US" sz="1400" dirty="0" smtClean="0"/>
              <a:t>Revenue		200	Assets	</a:t>
            </a:r>
            <a:r>
              <a:rPr lang="en-US" sz="1400" dirty="0"/>
              <a:t> </a:t>
            </a:r>
            <a:r>
              <a:rPr lang="en-US" sz="1400" dirty="0" smtClean="0"/>
              <a:t>     Beg.	  End	</a:t>
            </a:r>
            <a:r>
              <a:rPr lang="en-US" sz="1400" i="1" dirty="0" smtClean="0"/>
              <a:t>Cash from operations</a:t>
            </a:r>
          </a:p>
          <a:p>
            <a:pPr marL="0" indent="0">
              <a:buNone/>
            </a:pPr>
            <a:r>
              <a:rPr lang="en-US" sz="1400" dirty="0" smtClean="0"/>
              <a:t>Expenses			   Cash	      2,100	   100	   Cash sales	    100</a:t>
            </a:r>
          </a:p>
          <a:p>
            <a:pPr marL="0" indent="0">
              <a:buNone/>
            </a:pPr>
            <a:r>
              <a:rPr lang="en-US" sz="1400" dirty="0" smtClean="0"/>
              <a:t>   Lemonade	100	   A/R		   100	   Inventory purchase	</a:t>
            </a:r>
            <a:r>
              <a:rPr lang="en-US" sz="1400" u="sng" dirty="0" smtClean="0"/>
              <a:t>(1,100)</a:t>
            </a:r>
          </a:p>
          <a:p>
            <a:pPr marL="0" indent="0">
              <a:buNone/>
            </a:pPr>
            <a:r>
              <a:rPr lang="en-US" sz="1400" dirty="0"/>
              <a:t> </a:t>
            </a:r>
            <a:r>
              <a:rPr lang="en-US" sz="1400" dirty="0" smtClean="0"/>
              <a:t>  Cups		  10	   Inventory		   990	Total CFO	</a:t>
            </a:r>
            <a:r>
              <a:rPr lang="en-US" sz="1400" dirty="0"/>
              <a:t>	(</a:t>
            </a:r>
            <a:r>
              <a:rPr lang="en-US" sz="1400" dirty="0" smtClean="0"/>
              <a:t>1,000</a:t>
            </a:r>
            <a:r>
              <a:rPr lang="en-US" sz="1400" dirty="0"/>
              <a:t>) </a:t>
            </a:r>
          </a:p>
          <a:p>
            <a:pPr marL="0" indent="0">
              <a:buNone/>
            </a:pPr>
            <a:r>
              <a:rPr lang="en-US" sz="1400" dirty="0" smtClean="0"/>
              <a:t>   Rental stand	</a:t>
            </a:r>
            <a:r>
              <a:rPr lang="en-US" sz="1400" u="sng" dirty="0" smtClean="0"/>
              <a:t>  10</a:t>
            </a:r>
            <a:r>
              <a:rPr lang="en-US" sz="1400" dirty="0" smtClean="0"/>
              <a:t>	   PP&amp;E	</a:t>
            </a:r>
            <a:r>
              <a:rPr lang="en-US" sz="1400" u="sng" dirty="0" smtClean="0"/>
              <a:t>	   990</a:t>
            </a:r>
            <a:r>
              <a:rPr lang="en-US" sz="1400" dirty="0" smtClean="0"/>
              <a:t>	</a:t>
            </a:r>
            <a:r>
              <a:rPr lang="en-US" sz="1400" i="1" dirty="0" smtClean="0"/>
              <a:t>Cash from investing</a:t>
            </a:r>
          </a:p>
          <a:p>
            <a:pPr marL="0" indent="0">
              <a:buNone/>
            </a:pPr>
            <a:r>
              <a:rPr lang="en-US" sz="1400" dirty="0" smtClean="0"/>
              <a:t>   Total expenses	</a:t>
            </a:r>
            <a:r>
              <a:rPr lang="en-US" sz="1400" u="dbl" dirty="0" smtClean="0"/>
              <a:t>120</a:t>
            </a:r>
            <a:r>
              <a:rPr lang="en-US" sz="1400" dirty="0" smtClean="0"/>
              <a:t>	Total Assets    2,100	2,180	   Purchase of stand	</a:t>
            </a:r>
            <a:r>
              <a:rPr lang="en-US" sz="1400" u="sng" dirty="0" smtClean="0"/>
              <a:t>(1,000)</a:t>
            </a:r>
            <a:endParaRPr lang="en-US" sz="1400" dirty="0" smtClean="0"/>
          </a:p>
          <a:p>
            <a:pPr marL="0" indent="0">
              <a:buNone/>
            </a:pPr>
            <a:r>
              <a:rPr lang="en-US" sz="1400" dirty="0" smtClean="0"/>
              <a:t>Net Income		  80				Total change in cash	(2,000)</a:t>
            </a:r>
          </a:p>
          <a:p>
            <a:pPr marL="0" indent="0">
              <a:buNone/>
            </a:pPr>
            <a:endParaRPr lang="en-US" sz="1400" dirty="0"/>
          </a:p>
          <a:p>
            <a:pPr marL="0" indent="0">
              <a:buNone/>
            </a:pPr>
            <a:r>
              <a:rPr lang="en-US" sz="1400" dirty="0" smtClean="0"/>
              <a:t>Cash component of net income	(2,000)</a:t>
            </a:r>
          </a:p>
          <a:p>
            <a:pPr marL="0" indent="0">
              <a:buNone/>
            </a:pPr>
            <a:r>
              <a:rPr lang="en-US" sz="1400" dirty="0" smtClean="0"/>
              <a:t>Accrual component of net income	</a:t>
            </a:r>
            <a:r>
              <a:rPr lang="en-US" sz="1400" dirty="0"/>
              <a:t> </a:t>
            </a:r>
            <a:r>
              <a:rPr lang="en-US" sz="1400" dirty="0" smtClean="0"/>
              <a:t> 2,080</a:t>
            </a:r>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Example</a:t>
            </a:r>
            <a:endParaRPr lang="en-US" altLang="en-US" kern="0" dirty="0" smtClean="0">
              <a:solidFill>
                <a:schemeClr val="bg1"/>
              </a:solidFill>
            </a:endParaRPr>
          </a:p>
        </p:txBody>
      </p:sp>
    </p:spTree>
    <p:extLst>
      <p:ext uri="{BB962C8B-B14F-4D97-AF65-F5344CB8AC3E}">
        <p14:creationId xmlns:p14="http://schemas.microsoft.com/office/powerpoint/2010/main" val="1332009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95400"/>
            <a:ext cx="7924800" cy="5173662"/>
          </a:xfrm>
        </p:spPr>
        <p:txBody>
          <a:bodyPr/>
          <a:lstStyle/>
          <a:p>
            <a:pPr marL="0" indent="0">
              <a:buNone/>
            </a:pPr>
            <a:r>
              <a:rPr lang="en-US" sz="1400" dirty="0" smtClean="0"/>
              <a:t>Current Net Operating Assets </a:t>
            </a:r>
          </a:p>
          <a:p>
            <a:pPr marL="0" indent="0">
              <a:buNone/>
            </a:pPr>
            <a:r>
              <a:rPr lang="en-US" sz="1400" dirty="0" smtClean="0"/>
              <a:t>   = (Current Assets – Cash) – (Current Liabilities – Short-term debt – Income taxes/P)</a:t>
            </a:r>
          </a:p>
          <a:p>
            <a:pPr marL="0" indent="0">
              <a:buNone/>
            </a:pPr>
            <a:r>
              <a:rPr lang="en-US" sz="1400" b="1" dirty="0"/>
              <a:t>	</a:t>
            </a:r>
            <a:r>
              <a:rPr lang="en-US" sz="1400" i="1" dirty="0" smtClean="0"/>
              <a:t>Similar to a broad definition of </a:t>
            </a:r>
            <a:r>
              <a:rPr lang="en-US" sz="1400" i="1" u="sng" dirty="0" smtClean="0"/>
              <a:t>non-cash working capital</a:t>
            </a:r>
          </a:p>
          <a:p>
            <a:pPr marL="0" indent="0">
              <a:buNone/>
            </a:pPr>
            <a:endParaRPr lang="en-US" sz="1400" b="1" dirty="0"/>
          </a:p>
          <a:p>
            <a:pPr marL="0" indent="0">
              <a:buNone/>
            </a:pPr>
            <a:r>
              <a:rPr lang="en-US" sz="1400" dirty="0" smtClean="0"/>
              <a:t>Accruals = Current Net Operating Assets (End of this year) </a:t>
            </a:r>
          </a:p>
          <a:p>
            <a:pPr marL="0" indent="0">
              <a:buNone/>
            </a:pPr>
            <a:r>
              <a:rPr lang="en-US" sz="1400" dirty="0"/>
              <a:t>	</a:t>
            </a:r>
            <a:r>
              <a:rPr lang="en-US" sz="1400" dirty="0" smtClean="0"/>
              <a:t>– Current Net Operating Assets (End of previous year)</a:t>
            </a:r>
          </a:p>
          <a:p>
            <a:pPr marL="0" indent="0">
              <a:buNone/>
            </a:pPr>
            <a:endParaRPr lang="en-US" sz="1400" dirty="0"/>
          </a:p>
          <a:p>
            <a:pPr marL="0" indent="0">
              <a:buNone/>
            </a:pPr>
            <a:r>
              <a:rPr lang="en-US" sz="1400" dirty="0" smtClean="0"/>
              <a:t>Earnings = Accruals + Cash Flows</a:t>
            </a:r>
          </a:p>
          <a:p>
            <a:pPr marL="0" indent="0">
              <a:buNone/>
            </a:pPr>
            <a:endParaRPr lang="en-US" sz="1400" dirty="0"/>
          </a:p>
          <a:p>
            <a:pPr marL="0" indent="0">
              <a:buNone/>
            </a:pPr>
            <a:r>
              <a:rPr lang="en-US" sz="1400" i="1" dirty="0" smtClean="0"/>
              <a:t>Basic proposition: </a:t>
            </a:r>
          </a:p>
          <a:p>
            <a:pPr marL="0" indent="0">
              <a:buNone/>
            </a:pPr>
            <a:r>
              <a:rPr lang="en-US" sz="1400" b="1" dirty="0" smtClean="0"/>
              <a:t>The accrual component of earnings is of lower quality than the cash flow component of earnings</a:t>
            </a:r>
          </a:p>
          <a:p>
            <a:pPr marL="0" indent="0">
              <a:buNone/>
            </a:pPr>
            <a:endParaRPr lang="en-US" sz="1400" dirty="0" smtClean="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spTree>
    <p:extLst>
      <p:ext uri="{BB962C8B-B14F-4D97-AF65-F5344CB8AC3E}">
        <p14:creationId xmlns:p14="http://schemas.microsoft.com/office/powerpoint/2010/main" val="11975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95400"/>
            <a:ext cx="7797800" cy="5173662"/>
          </a:xfrm>
        </p:spPr>
        <p:txBody>
          <a:bodyPr/>
          <a:lstStyle/>
          <a:p>
            <a:pPr marL="0" indent="0">
              <a:buNone/>
            </a:pPr>
            <a:r>
              <a:rPr lang="en-US" sz="1400" dirty="0" smtClean="0"/>
              <a:t>Large sample evidence</a:t>
            </a:r>
          </a:p>
          <a:p>
            <a:pPr marL="0" indent="0">
              <a:buNone/>
            </a:pPr>
            <a:endParaRPr lang="en-US" sz="1400" dirty="0" smtClean="0"/>
          </a:p>
          <a:p>
            <a:pPr marL="0" indent="0">
              <a:spcAft>
                <a:spcPts val="600"/>
              </a:spcAft>
              <a:buNone/>
            </a:pPr>
            <a:r>
              <a:rPr lang="en-US" sz="1400" dirty="0" smtClean="0"/>
              <a:t>Event-time analysis</a:t>
            </a:r>
            <a:endParaRPr lang="en-US" sz="1400" dirty="0"/>
          </a:p>
          <a:p>
            <a:pPr lvl="1">
              <a:spcAft>
                <a:spcPts val="600"/>
              </a:spcAft>
              <a:buFont typeface="+mj-lt"/>
              <a:buAutoNum type="arabicPeriod"/>
            </a:pPr>
            <a:r>
              <a:rPr lang="en-US" sz="1400" dirty="0" smtClean="0"/>
              <a:t>Compute earnings, accruals, and cash flows for a sample of firm-years from COMPUSTAT</a:t>
            </a:r>
          </a:p>
          <a:p>
            <a:pPr lvl="1">
              <a:spcAft>
                <a:spcPts val="600"/>
              </a:spcAft>
              <a:buFont typeface="+mj-lt"/>
              <a:buAutoNum type="arabicPeriod"/>
            </a:pPr>
            <a:r>
              <a:rPr lang="en-US" sz="1400" dirty="0" smtClean="0"/>
              <a:t>Within each fiscal year, rank observations from lowest to highest based on earnings</a:t>
            </a:r>
          </a:p>
          <a:p>
            <a:pPr lvl="1">
              <a:spcAft>
                <a:spcPts val="600"/>
              </a:spcAft>
              <a:buFont typeface="+mj-lt"/>
              <a:buAutoNum type="arabicPeriod"/>
            </a:pPr>
            <a:r>
              <a:rPr lang="en-US" sz="1400" dirty="0" smtClean="0"/>
              <a:t>Assign firm-years into deciles based on the rank of earnings, </a:t>
            </a:r>
          </a:p>
          <a:p>
            <a:pPr lvl="2">
              <a:spcAft>
                <a:spcPts val="600"/>
              </a:spcAft>
            </a:pPr>
            <a:r>
              <a:rPr lang="en-US" sz="1400" dirty="0" err="1" smtClean="0"/>
              <a:t>decile</a:t>
            </a:r>
            <a:r>
              <a:rPr lang="en-US" sz="1400" dirty="0" smtClean="0"/>
              <a:t> 1: lowest-ranked 10%; </a:t>
            </a:r>
            <a:r>
              <a:rPr lang="en-US" sz="1400" dirty="0" err="1" smtClean="0"/>
              <a:t>decile</a:t>
            </a:r>
            <a:r>
              <a:rPr lang="en-US" sz="1400" dirty="0" smtClean="0"/>
              <a:t> 10: highest-ranked 10%</a:t>
            </a:r>
          </a:p>
          <a:p>
            <a:pPr lvl="1">
              <a:spcAft>
                <a:spcPts val="600"/>
              </a:spcAft>
              <a:buFont typeface="+mj-lt"/>
              <a:buAutoNum type="arabicPeriod"/>
            </a:pPr>
            <a:r>
              <a:rPr lang="en-US" sz="1400" dirty="0" smtClean="0"/>
              <a:t>Compute the average level of earnings for firm-years in each decile</a:t>
            </a:r>
          </a:p>
          <a:p>
            <a:pPr lvl="1">
              <a:spcAft>
                <a:spcPts val="600"/>
              </a:spcAft>
              <a:buFont typeface="+mj-lt"/>
              <a:buAutoNum type="arabicPeriod"/>
            </a:pPr>
            <a:r>
              <a:rPr lang="en-US" sz="1400" dirty="0" smtClean="0"/>
              <a:t>Track the average level of earnings for the corresponding set of firm-years in the surrounding 10 years (5 years on either side of the ranking year)</a:t>
            </a:r>
          </a:p>
          <a:p>
            <a:pPr lvl="1">
              <a:spcAft>
                <a:spcPts val="600"/>
              </a:spcAft>
              <a:buFont typeface="+mj-lt"/>
              <a:buAutoNum type="arabicPeriod"/>
            </a:pPr>
            <a:r>
              <a:rPr lang="en-US" sz="1400" dirty="0" smtClean="0"/>
              <a:t>Construct a plot of average earnings over the 11 years for the highest and lowest deciles</a:t>
            </a:r>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spTree>
    <p:extLst>
      <p:ext uri="{BB962C8B-B14F-4D97-AF65-F5344CB8AC3E}">
        <p14:creationId xmlns:p14="http://schemas.microsoft.com/office/powerpoint/2010/main" val="2336585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0600" y="1524000"/>
            <a:ext cx="8001000" cy="2667000"/>
          </a:xfrm>
          <a:prstGeom prst="rect">
            <a:avLst/>
          </a:prstGeom>
        </p:spPr>
      </p:pic>
    </p:spTree>
    <p:extLst>
      <p:ext uri="{BB962C8B-B14F-4D97-AF65-F5344CB8AC3E}">
        <p14:creationId xmlns:p14="http://schemas.microsoft.com/office/powerpoint/2010/main" val="3243451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pic>
        <p:nvPicPr>
          <p:cNvPr id="3" name="Picture 2"/>
          <p:cNvPicPr>
            <a:picLocks noChangeAspect="1"/>
          </p:cNvPicPr>
          <p:nvPr/>
        </p:nvPicPr>
        <p:blipFill rotWithShape="1">
          <a:blip r:embed="rId3"/>
          <a:srcRect l="6812" t="22694" r="77379" b="24247"/>
          <a:stretch/>
        </p:blipFill>
        <p:spPr>
          <a:xfrm>
            <a:off x="990600" y="1008338"/>
            <a:ext cx="8077200" cy="5647473"/>
          </a:xfrm>
          <a:prstGeom prst="rect">
            <a:avLst/>
          </a:prstGeom>
        </p:spPr>
      </p:pic>
    </p:spTree>
    <p:extLst>
      <p:ext uri="{BB962C8B-B14F-4D97-AF65-F5344CB8AC3E}">
        <p14:creationId xmlns:p14="http://schemas.microsoft.com/office/powerpoint/2010/main" val="37211744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295400"/>
            <a:ext cx="7874000" cy="5173662"/>
          </a:xfrm>
        </p:spPr>
        <p:txBody>
          <a:bodyPr/>
          <a:lstStyle/>
          <a:p>
            <a:pPr marL="0" indent="0">
              <a:buNone/>
            </a:pPr>
            <a:r>
              <a:rPr lang="en-US" sz="1400" dirty="0" smtClean="0"/>
              <a:t>Do investors use information in accruals and cash flows to forecast the persistence of earnings? In other words, do stock prices act as though investors already know that firms with high accruals are likely to experience relatively large drops in future earnings?</a:t>
            </a:r>
          </a:p>
          <a:p>
            <a:pPr marL="0" indent="0">
              <a:buNone/>
            </a:pPr>
            <a:endParaRPr lang="en-US" sz="1400" dirty="0"/>
          </a:p>
          <a:p>
            <a:pPr>
              <a:spcAft>
                <a:spcPts val="600"/>
              </a:spcAft>
              <a:buFont typeface="+mj-lt"/>
              <a:buAutoNum type="arabicPeriod"/>
            </a:pPr>
            <a:r>
              <a:rPr lang="en-US" sz="1400" dirty="0" smtClean="0"/>
              <a:t>Compute accruals for a sample of firm-years from COMPUSTAT</a:t>
            </a:r>
          </a:p>
          <a:p>
            <a:pPr>
              <a:spcAft>
                <a:spcPts val="600"/>
              </a:spcAft>
              <a:buFont typeface="+mj-lt"/>
              <a:buAutoNum type="arabicPeriod"/>
            </a:pPr>
            <a:r>
              <a:rPr lang="en-US" sz="1400" dirty="0" smtClean="0"/>
              <a:t>Within each fiscal year, rank observations from lowest to highest based on accruals</a:t>
            </a:r>
          </a:p>
          <a:p>
            <a:pPr>
              <a:spcAft>
                <a:spcPts val="600"/>
              </a:spcAft>
              <a:buFont typeface="+mj-lt"/>
              <a:buAutoNum type="arabicPeriod"/>
            </a:pPr>
            <a:r>
              <a:rPr lang="en-US" sz="1400" dirty="0" smtClean="0"/>
              <a:t>Assign firm-years into </a:t>
            </a:r>
            <a:r>
              <a:rPr lang="en-US" sz="1400" dirty="0" err="1" smtClean="0"/>
              <a:t>deciles</a:t>
            </a:r>
            <a:r>
              <a:rPr lang="en-US" sz="1400" dirty="0" smtClean="0"/>
              <a:t> based on the rank of accruals, </a:t>
            </a:r>
          </a:p>
          <a:p>
            <a:pPr lvl="1">
              <a:spcAft>
                <a:spcPts val="600"/>
              </a:spcAft>
            </a:pPr>
            <a:r>
              <a:rPr lang="en-US" sz="1400" dirty="0" err="1" smtClean="0"/>
              <a:t>decile</a:t>
            </a:r>
            <a:r>
              <a:rPr lang="en-US" sz="1400" dirty="0" smtClean="0"/>
              <a:t> 1: lowest-ranked 10%; </a:t>
            </a:r>
            <a:r>
              <a:rPr lang="en-US" sz="1400" dirty="0" err="1" smtClean="0"/>
              <a:t>decile</a:t>
            </a:r>
            <a:r>
              <a:rPr lang="en-US" sz="1400" dirty="0" smtClean="0"/>
              <a:t> 10: highest-ranked 10%</a:t>
            </a:r>
          </a:p>
          <a:p>
            <a:pPr>
              <a:spcAft>
                <a:spcPts val="600"/>
              </a:spcAft>
              <a:buFont typeface="+mj-lt"/>
              <a:buAutoNum type="arabicPeriod"/>
            </a:pPr>
            <a:r>
              <a:rPr lang="en-US" sz="1400" dirty="0" smtClean="0"/>
              <a:t>Compute the subsequent annual stock returns for firm-year observations beginning four (4) months after the fiscal year end </a:t>
            </a:r>
          </a:p>
          <a:p>
            <a:pPr>
              <a:spcAft>
                <a:spcPts val="600"/>
              </a:spcAft>
              <a:buFont typeface="+mj-lt"/>
              <a:buAutoNum type="arabicPeriod"/>
            </a:pPr>
            <a:r>
              <a:rPr lang="en-US" sz="1400" dirty="0" smtClean="0"/>
              <a:t>Compute the subsequent annual equally-weighted portfolio returns for each accrual </a:t>
            </a:r>
            <a:r>
              <a:rPr lang="en-US" sz="1400" dirty="0" err="1" smtClean="0"/>
              <a:t>decile</a:t>
            </a:r>
            <a:endParaRPr lang="en-US" sz="1400" dirty="0" smtClean="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spTree>
    <p:extLst>
      <p:ext uri="{BB962C8B-B14F-4D97-AF65-F5344CB8AC3E}">
        <p14:creationId xmlns:p14="http://schemas.microsoft.com/office/powerpoint/2010/main" val="168347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0599" y="1240410"/>
            <a:ext cx="8117279" cy="3788790"/>
          </a:xfrm>
          <a:prstGeom prst="rect">
            <a:avLst/>
          </a:prstGeom>
        </p:spPr>
      </p:pic>
      <p:sp>
        <p:nvSpPr>
          <p:cNvPr id="8"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spTree>
    <p:extLst>
      <p:ext uri="{BB962C8B-B14F-4D97-AF65-F5344CB8AC3E}">
        <p14:creationId xmlns:p14="http://schemas.microsoft.com/office/powerpoint/2010/main" val="31157680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Sloan (1996) Accrual Anomaly</a:t>
            </a:r>
            <a:endParaRPr lang="en-US" altLang="en-US" kern="0" dirty="0" smtClean="0">
              <a:solidFill>
                <a:schemeClr val="bg1"/>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400" y="1219200"/>
            <a:ext cx="8128001" cy="3048000"/>
          </a:xfrm>
          <a:prstGeom prst="rect">
            <a:avLst/>
          </a:prstGeom>
        </p:spPr>
      </p:pic>
    </p:spTree>
    <p:extLst>
      <p:ext uri="{BB962C8B-B14F-4D97-AF65-F5344CB8AC3E}">
        <p14:creationId xmlns:p14="http://schemas.microsoft.com/office/powerpoint/2010/main" val="309532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Chapter 12 Learning Objectives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239000" cy="4648200"/>
          </a:xfrm>
          <a:noFill/>
        </p:spPr>
        <p:txBody>
          <a:bodyPr lIns="0" tIns="0" rIns="0" bIns="0"/>
          <a:lstStyle/>
          <a:p>
            <a:pPr marL="457200" indent="-457200">
              <a:spcAft>
                <a:spcPts val="600"/>
              </a:spcAft>
              <a:buFont typeface="+mj-lt"/>
              <a:buAutoNum type="arabicParenR"/>
            </a:pPr>
            <a:r>
              <a:rPr lang="en-US" sz="1400" dirty="0" smtClean="0"/>
              <a:t>Classify </a:t>
            </a:r>
            <a:r>
              <a:rPr lang="en-US" sz="1400" dirty="0"/>
              <a:t>cash flow statement items as part of net cash flows from </a:t>
            </a:r>
            <a:r>
              <a:rPr lang="en-US" sz="1400" dirty="0" smtClean="0"/>
              <a:t>operating</a:t>
            </a:r>
            <a:r>
              <a:rPr lang="en-US" sz="1400" dirty="0"/>
              <a:t>, investing, and financing </a:t>
            </a:r>
            <a:r>
              <a:rPr lang="en-US" sz="1400" dirty="0" smtClean="0"/>
              <a:t>activities</a:t>
            </a:r>
            <a:endParaRPr lang="en-US" sz="1400" dirty="0"/>
          </a:p>
          <a:p>
            <a:pPr marL="457200" indent="-457200">
              <a:spcAft>
                <a:spcPts val="600"/>
              </a:spcAft>
              <a:buFont typeface="+mj-lt"/>
              <a:buAutoNum type="arabicParenR"/>
            </a:pPr>
            <a:r>
              <a:rPr lang="en-US" sz="1400" dirty="0" smtClean="0"/>
              <a:t>Report </a:t>
            </a:r>
            <a:r>
              <a:rPr lang="en-US" sz="1400" dirty="0"/>
              <a:t>and interpret cash flows from operating activities using </a:t>
            </a:r>
            <a:r>
              <a:rPr lang="en-US" sz="1400" dirty="0" smtClean="0"/>
              <a:t>the indirect method</a:t>
            </a:r>
            <a:endParaRPr lang="en-US" sz="1400" dirty="0"/>
          </a:p>
          <a:p>
            <a:pPr marL="457200" indent="-457200">
              <a:spcAft>
                <a:spcPts val="600"/>
              </a:spcAft>
              <a:buFont typeface="+mj-lt"/>
              <a:buAutoNum type="arabicParenR"/>
            </a:pPr>
            <a:r>
              <a:rPr lang="en-US" sz="1400" dirty="0" smtClean="0"/>
              <a:t>Analyze </a:t>
            </a:r>
            <a:r>
              <a:rPr lang="en-US" sz="1400" dirty="0"/>
              <a:t>and interpret the quality of income </a:t>
            </a:r>
            <a:r>
              <a:rPr lang="en-US" sz="1400" dirty="0" smtClean="0"/>
              <a:t>ratio</a:t>
            </a:r>
            <a:endParaRPr lang="en-US" sz="1400" dirty="0"/>
          </a:p>
          <a:p>
            <a:pPr marL="457200" indent="-457200">
              <a:spcAft>
                <a:spcPts val="600"/>
              </a:spcAft>
              <a:buFont typeface="+mj-lt"/>
              <a:buAutoNum type="arabicParenR"/>
            </a:pPr>
            <a:r>
              <a:rPr lang="en-US" sz="1400" dirty="0" smtClean="0"/>
              <a:t>Report </a:t>
            </a:r>
            <a:r>
              <a:rPr lang="en-US" sz="1400" dirty="0"/>
              <a:t>and interpret cash flows from investing </a:t>
            </a:r>
            <a:r>
              <a:rPr lang="en-US" sz="1400" dirty="0" smtClean="0"/>
              <a:t>activities</a:t>
            </a:r>
          </a:p>
          <a:p>
            <a:pPr marL="457200" indent="-457200">
              <a:spcAft>
                <a:spcPts val="600"/>
              </a:spcAft>
              <a:buFont typeface="+mj-lt"/>
              <a:buAutoNum type="arabicParenR"/>
            </a:pPr>
            <a:r>
              <a:rPr lang="en-US" sz="1400" dirty="0" smtClean="0"/>
              <a:t>Analyze and interpret the capital acquisitions ratio</a:t>
            </a:r>
          </a:p>
          <a:p>
            <a:pPr marL="457200" indent="-457200">
              <a:spcAft>
                <a:spcPts val="600"/>
              </a:spcAft>
              <a:buFont typeface="+mj-lt"/>
              <a:buAutoNum type="arabicParenR"/>
            </a:pPr>
            <a:r>
              <a:rPr lang="en-US" sz="1400" dirty="0" smtClean="0"/>
              <a:t>Report </a:t>
            </a:r>
            <a:r>
              <a:rPr lang="en-US" sz="1400" dirty="0"/>
              <a:t>and interpret cash flows from financing </a:t>
            </a:r>
            <a:r>
              <a:rPr lang="en-US" sz="1400" dirty="0" smtClean="0"/>
              <a:t>activities</a:t>
            </a:r>
            <a:endParaRPr lang="en-US" sz="1400" dirty="0"/>
          </a:p>
          <a:p>
            <a:pPr marL="457200" indent="-457200">
              <a:spcAft>
                <a:spcPts val="600"/>
              </a:spcAft>
              <a:buFont typeface="+mj-lt"/>
              <a:buAutoNum type="arabicParenR"/>
            </a:pPr>
            <a:r>
              <a:rPr lang="en-US" sz="1400" dirty="0" smtClean="0"/>
              <a:t>Understand </a:t>
            </a:r>
            <a:r>
              <a:rPr lang="en-US" sz="1400" dirty="0"/>
              <a:t>the format of the cash flow statement and additional </a:t>
            </a:r>
            <a:r>
              <a:rPr lang="en-US" sz="1400" dirty="0" smtClean="0"/>
              <a:t>cash flow </a:t>
            </a:r>
            <a:r>
              <a:rPr lang="en-US" sz="1400" dirty="0"/>
              <a:t>disclosures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7797800" cy="5326062"/>
          </a:xfrm>
        </p:spPr>
        <p:txBody>
          <a:bodyPr/>
          <a:lstStyle/>
          <a:p>
            <a:pPr marL="0" indent="0">
              <a:buNone/>
            </a:pPr>
            <a:r>
              <a:rPr lang="en-US" sz="1400" dirty="0" smtClean="0"/>
              <a:t>Do sophisticated financial intermediaries (i.e., analysts, auditors, institutional investors) use information in accruals?</a:t>
            </a:r>
          </a:p>
          <a:p>
            <a:pPr marL="0" indent="0">
              <a:buNone/>
            </a:pPr>
            <a:endParaRPr lang="en-US" sz="1400" dirty="0" smtClean="0"/>
          </a:p>
          <a:p>
            <a:pPr marL="0" indent="0">
              <a:buNone/>
            </a:pPr>
            <a:r>
              <a:rPr lang="en-US" sz="1400" i="1" dirty="0" smtClean="0"/>
              <a:t>Analysts</a:t>
            </a:r>
          </a:p>
          <a:p>
            <a:r>
              <a:rPr lang="en-US" sz="1400" dirty="0" smtClean="0"/>
              <a:t>Analysts are viewed as sophisticated interpreters of financial information</a:t>
            </a:r>
          </a:p>
          <a:p>
            <a:r>
              <a:rPr lang="en-US" sz="1400" dirty="0" smtClean="0"/>
              <a:t>Sell-side analysts appear to be somewhat oblivious to persistence of accruals</a:t>
            </a:r>
          </a:p>
          <a:p>
            <a:r>
              <a:rPr lang="en-US" sz="1400" dirty="0" smtClean="0"/>
              <a:t>Research has found that analyst earnings forecasts for firms with high accruals are far too optimistic</a:t>
            </a:r>
          </a:p>
          <a:p>
            <a:endParaRPr lang="en-US" sz="1400" dirty="0"/>
          </a:p>
          <a:p>
            <a:pPr marL="0" indent="0">
              <a:buNone/>
            </a:pPr>
            <a:r>
              <a:rPr lang="en-US" sz="1400" i="1" dirty="0" smtClean="0"/>
              <a:t>Auditors</a:t>
            </a:r>
          </a:p>
          <a:p>
            <a:r>
              <a:rPr lang="en-US" sz="1400" dirty="0" smtClean="0"/>
              <a:t>Auditors provide an opinion about whether firms’ earnings fairly present the results of their operations</a:t>
            </a:r>
          </a:p>
          <a:p>
            <a:r>
              <a:rPr lang="en-US" sz="1400" dirty="0" smtClean="0"/>
              <a:t>Research has found no evidence of a higher incidence of auditor qualifications or auditor changes in firms with higher accruals</a:t>
            </a:r>
            <a:endParaRPr lang="en-US" sz="1400" dirty="0"/>
          </a:p>
          <a:p>
            <a:endParaRPr lang="en-US" sz="1400" dirty="0" smtClean="0"/>
          </a:p>
          <a:p>
            <a:pPr marL="0" indent="0">
              <a:buNone/>
            </a:pPr>
            <a:r>
              <a:rPr lang="en-US" sz="1400" i="1" dirty="0" smtClean="0"/>
              <a:t>Institutional investors</a:t>
            </a:r>
            <a:endParaRPr lang="en-US" sz="1400" i="1" dirty="0"/>
          </a:p>
          <a:p>
            <a:r>
              <a:rPr lang="en-US" sz="1400" dirty="0" smtClean="0"/>
              <a:t>There is evidence that institutional investors do trade on the accrual anomaly, but the magnitude of trading (at least 10 years ago) was relatively small</a:t>
            </a:r>
          </a:p>
          <a:p>
            <a:r>
              <a:rPr lang="en-US" sz="1400" dirty="0" smtClean="0"/>
              <a:t>Even though institutional investors dominate the corporate bond market, the accrual anomaly is also robust in bond returns</a:t>
            </a:r>
            <a:endParaRPr lang="en-US" sz="1400" dirty="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Anomaly</a:t>
            </a:r>
            <a:endParaRPr lang="en-US" altLang="en-US" kern="0" dirty="0" smtClean="0">
              <a:solidFill>
                <a:schemeClr val="bg1"/>
              </a:solidFill>
            </a:endParaRPr>
          </a:p>
        </p:txBody>
      </p:sp>
    </p:spTree>
    <p:extLst>
      <p:ext uri="{BB962C8B-B14F-4D97-AF65-F5344CB8AC3E}">
        <p14:creationId xmlns:p14="http://schemas.microsoft.com/office/powerpoint/2010/main" val="1725494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19200"/>
            <a:ext cx="8001000" cy="5249862"/>
          </a:xfrm>
        </p:spPr>
        <p:txBody>
          <a:bodyPr/>
          <a:lstStyle/>
          <a:p>
            <a:pPr marL="0" indent="0">
              <a:buNone/>
            </a:pPr>
            <a:r>
              <a:rPr lang="en-US" sz="1600" dirty="0" smtClean="0"/>
              <a:t>Current net operating assets seems to be a limited definition of accruals. What happens when a broader definition is applied?</a:t>
            </a:r>
          </a:p>
          <a:p>
            <a:r>
              <a:rPr lang="en-US" sz="1400" dirty="0" smtClean="0"/>
              <a:t>Using only current non-cash net operating assets: Hedge return is 13.3% per annum (sample specific)</a:t>
            </a:r>
          </a:p>
          <a:p>
            <a:r>
              <a:rPr lang="en-US" sz="1400" dirty="0" smtClean="0"/>
              <a:t>Using all non-cash net operating assets: Hedge return is 18% per annum (sample specific)</a:t>
            </a:r>
          </a:p>
          <a:p>
            <a:r>
              <a:rPr lang="en-US" sz="1400" dirty="0" smtClean="0"/>
              <a:t>Aggregating accruals over two years yields stronger results than using just one year</a:t>
            </a:r>
          </a:p>
          <a:p>
            <a:pPr marL="0" indent="0">
              <a:buNone/>
            </a:pPr>
            <a:endParaRPr lang="en-US" sz="1400" dirty="0" smtClean="0"/>
          </a:p>
          <a:p>
            <a:endParaRPr lang="en-US" sz="1400" dirty="0"/>
          </a:p>
          <a:p>
            <a:pPr marL="0" indent="0">
              <a:buNone/>
            </a:pPr>
            <a:r>
              <a:rPr lang="en-US" sz="1600" dirty="0"/>
              <a:t>Where is the accrual anomaly the strongest?</a:t>
            </a:r>
          </a:p>
          <a:p>
            <a:r>
              <a:rPr lang="en-US" sz="1400" dirty="0" smtClean="0"/>
              <a:t>Research </a:t>
            </a:r>
            <a:r>
              <a:rPr lang="en-US" sz="1400" dirty="0"/>
              <a:t>has found that inventory accruals exhibit the most robust relation with future stock returns</a:t>
            </a:r>
          </a:p>
          <a:p>
            <a:r>
              <a:rPr lang="en-US" sz="1400" dirty="0" smtClean="0"/>
              <a:t>‘</a:t>
            </a:r>
            <a:r>
              <a:rPr lang="en-US" sz="1400" dirty="0"/>
              <a:t>Discretionary’ accruals exhibit a stronger correlation with future returns than do ‘normal’ accruals</a:t>
            </a:r>
          </a:p>
          <a:p>
            <a:endParaRPr lang="en-US" sz="1400" dirty="0" smtClean="0"/>
          </a:p>
          <a:p>
            <a:pPr marL="0" indent="0">
              <a:buNone/>
            </a:pPr>
            <a:endParaRPr lang="en-US" sz="1400" dirty="0"/>
          </a:p>
          <a:p>
            <a:pPr marL="0" indent="0">
              <a:buNone/>
            </a:pPr>
            <a:endParaRPr lang="en-US" sz="1400" dirty="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Anomaly</a:t>
            </a:r>
            <a:endParaRPr lang="en-US" altLang="en-US" kern="0" dirty="0" smtClean="0">
              <a:solidFill>
                <a:schemeClr val="bg1"/>
              </a:solidFill>
            </a:endParaRPr>
          </a:p>
        </p:txBody>
      </p:sp>
    </p:spTree>
    <p:extLst>
      <p:ext uri="{BB962C8B-B14F-4D97-AF65-F5344CB8AC3E}">
        <p14:creationId xmlns:p14="http://schemas.microsoft.com/office/powerpoint/2010/main" val="2534721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95400"/>
            <a:ext cx="8001000" cy="5173662"/>
          </a:xfrm>
        </p:spPr>
        <p:txBody>
          <a:bodyPr/>
          <a:lstStyle/>
          <a:p>
            <a:pPr marL="0" indent="0">
              <a:buNone/>
            </a:pPr>
            <a:r>
              <a:rPr lang="en-US" sz="1600" dirty="0" smtClean="0"/>
              <a:t>What future events drive the returns to the accrual anomaly?</a:t>
            </a:r>
          </a:p>
          <a:p>
            <a:r>
              <a:rPr lang="en-US" sz="1400" dirty="0" smtClean="0"/>
              <a:t>Extreme inventory accruals are more likely to experience extreme subsequent reversals</a:t>
            </a:r>
          </a:p>
          <a:p>
            <a:r>
              <a:rPr lang="en-US" sz="1400" dirty="0" smtClean="0"/>
              <a:t>High accrual firms are more likely to report negative special items over the next three (3) years</a:t>
            </a:r>
          </a:p>
          <a:p>
            <a:r>
              <a:rPr lang="en-US" sz="1400" dirty="0" smtClean="0"/>
              <a:t>High accrual firms are more likely to be targets of SEC enforcement actions</a:t>
            </a:r>
          </a:p>
          <a:p>
            <a:r>
              <a:rPr lang="en-US" sz="1400" dirty="0" smtClean="0"/>
              <a:t>When low accruals are driven by special items (</a:t>
            </a:r>
            <a:r>
              <a:rPr lang="en-US" sz="1400" dirty="0" err="1" smtClean="0"/>
              <a:t>i.e</a:t>
            </a:r>
            <a:r>
              <a:rPr lang="en-US" sz="1400" dirty="0" smtClean="0"/>
              <a:t>, write-offs and other unusual negative items), the low accruals are less persistent – earnings will improve more quickly</a:t>
            </a:r>
            <a:endParaRPr lang="en-US" sz="1400" dirty="0"/>
          </a:p>
          <a:p>
            <a:pPr marL="0" indent="0">
              <a:buNone/>
            </a:pPr>
            <a:endParaRPr lang="en-US" sz="1400" dirty="0" smtClean="0"/>
          </a:p>
          <a:p>
            <a:pPr marL="0" indent="0">
              <a:buNone/>
            </a:pPr>
            <a:endParaRPr lang="en-US" sz="1400" dirty="0"/>
          </a:p>
          <a:p>
            <a:pPr marL="0" indent="0">
              <a:buNone/>
            </a:pPr>
            <a:r>
              <a:rPr lang="en-US" sz="1600" dirty="0" smtClean="0"/>
              <a:t>Is the accrual anomaly robust in other countries?</a:t>
            </a:r>
          </a:p>
          <a:p>
            <a:r>
              <a:rPr lang="en-US" sz="1400" dirty="0" smtClean="0"/>
              <a:t>The accrual anomaly generates positive hedge returns in 85% of countries examined by prior research</a:t>
            </a:r>
          </a:p>
          <a:p>
            <a:r>
              <a:rPr lang="en-US" sz="1400" dirty="0" smtClean="0"/>
              <a:t>Appears stronger in common law (relative to code law) countries </a:t>
            </a:r>
            <a:endParaRPr lang="en-US" sz="1400" dirty="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Anomaly</a:t>
            </a:r>
            <a:endParaRPr lang="en-US" altLang="en-US" kern="0" dirty="0" smtClean="0">
              <a:solidFill>
                <a:schemeClr val="bg1"/>
              </a:solidFill>
            </a:endParaRPr>
          </a:p>
        </p:txBody>
      </p:sp>
    </p:spTree>
    <p:extLst>
      <p:ext uri="{BB962C8B-B14F-4D97-AF65-F5344CB8AC3E}">
        <p14:creationId xmlns:p14="http://schemas.microsoft.com/office/powerpoint/2010/main" val="1339995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295400"/>
            <a:ext cx="8001000" cy="5334000"/>
          </a:xfrm>
        </p:spPr>
        <p:txBody>
          <a:bodyPr/>
          <a:lstStyle/>
          <a:p>
            <a:pPr marL="0" indent="0">
              <a:buNone/>
            </a:pPr>
            <a:r>
              <a:rPr lang="en-US" sz="1600" dirty="0" smtClean="0"/>
              <a:t>Is the accrual anomaly still pervasive today? In other words, could I still make money on it?</a:t>
            </a:r>
          </a:p>
          <a:p>
            <a:r>
              <a:rPr lang="en-US" sz="1400" dirty="0" smtClean="0"/>
              <a:t>Yes and No</a:t>
            </a:r>
          </a:p>
          <a:p>
            <a:r>
              <a:rPr lang="en-US" sz="1400" dirty="0" smtClean="0"/>
              <a:t>The very simplistic approach taken by Sloan (1996) has been employed by a large number of hedge funds and other institutional investors, so it has likely been arbitraged away.</a:t>
            </a:r>
          </a:p>
          <a:p>
            <a:endParaRPr lang="en-US" sz="1400" dirty="0"/>
          </a:p>
          <a:p>
            <a:pPr marL="0" indent="0">
              <a:buNone/>
            </a:pPr>
            <a:r>
              <a:rPr lang="en-US" sz="1600" dirty="0" smtClean="0"/>
              <a:t>However, the basic premise of Sloan’s research still applies today...</a:t>
            </a:r>
          </a:p>
          <a:p>
            <a:r>
              <a:rPr lang="en-US" sz="1400" dirty="0" smtClean="0"/>
              <a:t>Fundamental analysis is likely to yield significant abnormal returns if applied in a robust, rigorous, novel manner</a:t>
            </a:r>
          </a:p>
          <a:p>
            <a:r>
              <a:rPr lang="en-US" sz="1400" dirty="0" smtClean="0"/>
              <a:t>In Sloan’s day, investors appear to have been fixated on reported earnings (rather than earnings quality). Today, although less naïve about the basic components of earnings, investors are still subject to behavioral biases, information overload, limited attention, and other externalities that may prohibit high-quality fundamental analysis.</a:t>
            </a:r>
          </a:p>
          <a:p>
            <a:pPr marL="0" indent="0">
              <a:buNone/>
            </a:pPr>
            <a:endParaRPr lang="en-US" sz="1400" dirty="0" smtClean="0"/>
          </a:p>
          <a:p>
            <a:pPr marL="0" indent="0">
              <a:buNone/>
            </a:pPr>
            <a:r>
              <a:rPr lang="en-US" sz="1400" b="1" dirty="0" smtClean="0"/>
              <a:t>Opportunities exist for successful trading strategies. You just have to be willing to put in the work and go find them… </a:t>
            </a:r>
            <a:endParaRPr lang="en-US" sz="1400" b="1" dirty="0"/>
          </a:p>
        </p:txBody>
      </p:sp>
      <p:sp>
        <p:nvSpPr>
          <p:cNvPr id="4" name="Rectangle 2"/>
          <p:cNvSpPr txBox="1">
            <a:spLocks noChangeArrowheads="1"/>
          </p:cNvSpPr>
          <p:nvPr/>
        </p:nvSpPr>
        <p:spPr bwMode="auto">
          <a:xfrm>
            <a:off x="1143000" y="280988"/>
            <a:ext cx="598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Accrual Anomaly</a:t>
            </a:r>
            <a:endParaRPr lang="en-US" altLang="en-US" kern="0" dirty="0" smtClean="0">
              <a:solidFill>
                <a:schemeClr val="bg1"/>
              </a:solidFill>
            </a:endParaRPr>
          </a:p>
        </p:txBody>
      </p:sp>
    </p:spTree>
    <p:extLst>
      <p:ext uri="{BB962C8B-B14F-4D97-AF65-F5344CB8AC3E}">
        <p14:creationId xmlns:p14="http://schemas.microsoft.com/office/powerpoint/2010/main" val="225953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24</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Statement of Cash Flows</a:t>
            </a:r>
            <a:endParaRPr lang="en-US" sz="2800" dirty="0"/>
          </a:p>
        </p:txBody>
      </p:sp>
    </p:spTree>
    <p:extLst>
      <p:ext uri="{BB962C8B-B14F-4D97-AF65-F5344CB8AC3E}">
        <p14:creationId xmlns:p14="http://schemas.microsoft.com/office/powerpoint/2010/main" val="1375264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25</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smtClean="0">
                <a:solidFill>
                  <a:schemeClr val="bg1"/>
                </a:solidFill>
              </a:rPr>
              <a:t>What is Cash?</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buNone/>
            </a:pPr>
            <a:r>
              <a:rPr lang="en-US" sz="1400" dirty="0"/>
              <a:t>Basically, the statement of cash flows explains how the amount of cash on the balance sheet at the beginning of the period became the amount of cash reported at the end of the period. For purposes of this statement, the definition of cash includes cash and cash equivalents. Cash equivalents are short-term, highly liquid investments that are both </a:t>
            </a:r>
          </a:p>
          <a:p>
            <a:endParaRPr lang="en-US" sz="1400" dirty="0" smtClean="0"/>
          </a:p>
          <a:p>
            <a:pPr marL="749300" lvl="1" indent="-342900">
              <a:buFont typeface="+mj-lt"/>
              <a:buAutoNum type="arabicPeriod"/>
            </a:pPr>
            <a:r>
              <a:rPr lang="en-US" sz="1400" dirty="0" smtClean="0"/>
              <a:t>Readily </a:t>
            </a:r>
            <a:r>
              <a:rPr lang="en-US" sz="1400" dirty="0"/>
              <a:t>convertible to known amounts of </a:t>
            </a:r>
            <a:r>
              <a:rPr lang="en-US" sz="1400" dirty="0" smtClean="0"/>
              <a:t>cash</a:t>
            </a:r>
            <a:endParaRPr lang="en-US" sz="1400" dirty="0"/>
          </a:p>
          <a:p>
            <a:pPr marL="749300" lvl="1" indent="-342900">
              <a:buFont typeface="+mj-lt"/>
              <a:buAutoNum type="arabicPeriod"/>
            </a:pPr>
            <a:r>
              <a:rPr lang="en-US" sz="1400" dirty="0" smtClean="0"/>
              <a:t>So </a:t>
            </a:r>
            <a:r>
              <a:rPr lang="en-US" sz="1400" dirty="0"/>
              <a:t>near to maturity there is little risk that their value will change if interest rates </a:t>
            </a:r>
            <a:r>
              <a:rPr lang="en-US" sz="1400" dirty="0" smtClean="0"/>
              <a:t>change</a:t>
            </a:r>
            <a:endParaRPr lang="en-US" sz="1400" dirty="0"/>
          </a:p>
          <a:p>
            <a:endParaRPr lang="en-US" sz="1400" dirty="0"/>
          </a:p>
          <a:p>
            <a:endParaRPr lang="en-US" sz="1400" dirty="0" smtClean="0"/>
          </a:p>
          <a:p>
            <a:r>
              <a:rPr lang="en-US" sz="1400" dirty="0" smtClean="0"/>
              <a:t>Generally</a:t>
            </a:r>
            <a:r>
              <a:rPr lang="en-US" sz="1400" dirty="0"/>
              <a:t>, only investments with original maturities of three months or less qualify as cash equivalents under this definition. Examples of cash equivalents are Treasury bills (a form of short-term U.S. government debt), money market funds, and commercial paper (short-term notes payable issued by large corporations). </a:t>
            </a:r>
          </a:p>
        </p:txBody>
      </p:sp>
    </p:spTree>
    <p:extLst>
      <p:ext uri="{BB962C8B-B14F-4D97-AF65-F5344CB8AC3E}">
        <p14:creationId xmlns:p14="http://schemas.microsoft.com/office/powerpoint/2010/main" val="3157288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26</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smtClean="0">
                <a:solidFill>
                  <a:schemeClr val="bg1"/>
                </a:solidFill>
              </a:rPr>
              <a:t>Statement of Cash Flows</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buNone/>
            </a:pPr>
            <a:r>
              <a:rPr lang="en-US" sz="1400" dirty="0"/>
              <a:t>The statement of cash flows reports cash inflows and outflows in three broad categories</a:t>
            </a:r>
            <a:r>
              <a:rPr lang="en-US" sz="1400" dirty="0" smtClean="0"/>
              <a:t>:</a:t>
            </a:r>
          </a:p>
          <a:p>
            <a:pPr marL="0" indent="0">
              <a:buNone/>
            </a:pPr>
            <a:endParaRPr lang="en-US" sz="1400" dirty="0"/>
          </a:p>
          <a:p>
            <a:pPr marL="0" indent="0">
              <a:buNone/>
            </a:pPr>
            <a:r>
              <a:rPr lang="en-US" sz="1400" dirty="0" smtClean="0"/>
              <a:t>Operating</a:t>
            </a:r>
            <a:endParaRPr lang="en-US" sz="1400" dirty="0"/>
          </a:p>
          <a:p>
            <a:pPr lvl="1">
              <a:buFont typeface="Wingdings" panose="05000000000000000000" pitchFamily="2" charset="2"/>
              <a:buChar char="ü"/>
            </a:pPr>
            <a:r>
              <a:rPr lang="en-US" sz="1200" dirty="0"/>
              <a:t>The operating activities section reports the cash inflows and outflows directly related to earnings from normal </a:t>
            </a:r>
            <a:r>
              <a:rPr lang="en-US" sz="1200" dirty="0" smtClean="0"/>
              <a:t>operations</a:t>
            </a:r>
          </a:p>
          <a:p>
            <a:pPr marL="0" indent="0">
              <a:buNone/>
            </a:pPr>
            <a:endParaRPr lang="en-US" sz="1400" dirty="0" smtClean="0"/>
          </a:p>
          <a:p>
            <a:pPr marL="0" indent="0">
              <a:buNone/>
            </a:pPr>
            <a:r>
              <a:rPr lang="en-US" sz="1400" dirty="0" smtClean="0"/>
              <a:t>Investing</a:t>
            </a:r>
            <a:endParaRPr lang="en-US" sz="1400" dirty="0"/>
          </a:p>
          <a:p>
            <a:pPr lvl="1">
              <a:buFont typeface="Wingdings" panose="05000000000000000000" pitchFamily="2" charset="2"/>
              <a:buChar char="ü"/>
            </a:pPr>
            <a:r>
              <a:rPr lang="en-US" sz="1200" dirty="0"/>
              <a:t>The investing activities section reports the cash effects of the acquisition and disposition of assets (other than inventory and cash equivalents</a:t>
            </a:r>
            <a:r>
              <a:rPr lang="en-US" sz="1200" dirty="0" smtClean="0"/>
              <a:t>)</a:t>
            </a:r>
          </a:p>
          <a:p>
            <a:pPr lvl="1">
              <a:buFont typeface="Wingdings" panose="05000000000000000000" pitchFamily="2" charset="2"/>
              <a:buChar char="ü"/>
            </a:pPr>
            <a:endParaRPr lang="en-US" sz="1200" dirty="0" smtClean="0"/>
          </a:p>
          <a:p>
            <a:pPr marL="0" indent="0">
              <a:buNone/>
            </a:pPr>
            <a:endParaRPr lang="en-US" sz="1400" dirty="0" smtClean="0"/>
          </a:p>
          <a:p>
            <a:pPr marL="0" indent="0">
              <a:buNone/>
            </a:pPr>
            <a:r>
              <a:rPr lang="en-US" sz="1400" dirty="0" smtClean="0"/>
              <a:t>Financing</a:t>
            </a:r>
            <a:endParaRPr lang="en-US" sz="1400" dirty="0"/>
          </a:p>
          <a:p>
            <a:pPr lvl="1">
              <a:buFont typeface="Wingdings" panose="05000000000000000000" pitchFamily="2" charset="2"/>
              <a:buChar char="ü"/>
            </a:pPr>
            <a:r>
              <a:rPr lang="en-US" sz="1200" dirty="0"/>
              <a:t>The financing activities section reports the cash effects of the sale or repurchase of shares, the issuance or repayment of debt securities, and the payment of cash </a:t>
            </a:r>
            <a:r>
              <a:rPr lang="en-US" sz="1200" dirty="0" smtClean="0"/>
              <a:t>dividends</a:t>
            </a:r>
          </a:p>
          <a:p>
            <a:pPr lvl="1">
              <a:buFont typeface="Wingdings" panose="05000000000000000000" pitchFamily="2" charset="2"/>
              <a:buChar char="ü"/>
            </a:pPr>
            <a:endParaRPr lang="en-US" sz="1200" dirty="0" smtClean="0"/>
          </a:p>
          <a:p>
            <a:endParaRPr lang="en-US" sz="1400" dirty="0"/>
          </a:p>
          <a:p>
            <a:pPr marL="0" indent="0">
              <a:buNone/>
            </a:pPr>
            <a:endParaRPr lang="en-US" sz="1400" dirty="0" smtClean="0"/>
          </a:p>
        </p:txBody>
      </p:sp>
    </p:spTree>
    <p:extLst>
      <p:ext uri="{BB962C8B-B14F-4D97-AF65-F5344CB8AC3E}">
        <p14:creationId xmlns:p14="http://schemas.microsoft.com/office/powerpoint/2010/main" val="3229277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8085" t="8256" r="30851" b="16265"/>
          <a:stretch/>
        </p:blipFill>
        <p:spPr>
          <a:xfrm>
            <a:off x="1981200" y="965200"/>
            <a:ext cx="4419600" cy="5892800"/>
          </a:xfrm>
          <a:prstGeom prst="rect">
            <a:avLst/>
          </a:prstGeom>
        </p:spPr>
      </p:pic>
      <p:pic>
        <p:nvPicPr>
          <p:cNvPr id="8" name="Picture 7"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4316" y="1021645"/>
            <a:ext cx="787830" cy="560024"/>
          </a:xfrm>
          <a:prstGeom prst="rect">
            <a:avLst/>
          </a:prstGeom>
          <a:noFill/>
          <a:extLst>
            <a:ext uri="{909E8E84-426E-40DD-AFC4-6F175D3DCCD1}">
              <a14:hiddenFill xmlns:a14="http://schemas.microsoft.com/office/drawing/2010/main">
                <a:solidFill>
                  <a:srgbClr val="FFFFFF"/>
                </a:solidFill>
              </a14:hiddenFill>
            </a:ext>
          </a:extLst>
        </p:spPr>
      </p:pic>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27</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Statement of Cash Flows</a:t>
            </a:r>
            <a:endParaRPr lang="en-US" altLang="en-US" dirty="0" smtClean="0">
              <a:solidFill>
                <a:schemeClr val="bg1"/>
              </a:solidFill>
            </a:endParaRPr>
          </a:p>
        </p:txBody>
      </p:sp>
    </p:spTree>
    <p:extLst>
      <p:ext uri="{BB962C8B-B14F-4D97-AF65-F5344CB8AC3E}">
        <p14:creationId xmlns:p14="http://schemas.microsoft.com/office/powerpoint/2010/main" val="804254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28</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Statement of Cash Flows</a:t>
            </a:r>
            <a:endParaRPr lang="en-US" altLang="en-US" dirty="0" smtClean="0">
              <a:solidFill>
                <a:schemeClr val="bg1"/>
              </a:solidFill>
            </a:endParaRPr>
          </a:p>
        </p:txBody>
      </p:sp>
      <p:pic>
        <p:nvPicPr>
          <p:cNvPr id="7" name="Picture 6" descr="Image result for disney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316" y="1021645"/>
            <a:ext cx="787830" cy="560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l="18085" t="40465" r="30851" b="57366"/>
          <a:stretch/>
        </p:blipFill>
        <p:spPr>
          <a:xfrm>
            <a:off x="1186961" y="1647237"/>
            <a:ext cx="6172200" cy="236483"/>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l="18085" t="52503" r="30851" b="45473"/>
          <a:stretch/>
        </p:blipFill>
        <p:spPr>
          <a:xfrm>
            <a:off x="1186961" y="1863205"/>
            <a:ext cx="6172200" cy="220717"/>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l="18085" t="76903" r="30851" b="16265"/>
          <a:stretch/>
        </p:blipFill>
        <p:spPr>
          <a:xfrm>
            <a:off x="1192822" y="2308432"/>
            <a:ext cx="6160478" cy="750276"/>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l="18085" t="70071" r="30851" b="27506"/>
          <a:stretch/>
        </p:blipFill>
        <p:spPr>
          <a:xfrm>
            <a:off x="1186961" y="2013434"/>
            <a:ext cx="6172200" cy="262760"/>
          </a:xfrm>
          <a:prstGeom prst="rect">
            <a:avLst/>
          </a:prstGeom>
        </p:spPr>
      </p:pic>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l="18085" t="8256" r="30851" b="85562"/>
          <a:stretch/>
        </p:blipFill>
        <p:spPr>
          <a:xfrm>
            <a:off x="1186961" y="972196"/>
            <a:ext cx="6166339" cy="658922"/>
          </a:xfrm>
          <a:prstGeom prst="rect">
            <a:avLst/>
          </a:prstGeom>
        </p:spPr>
      </p:pic>
      <p:sp>
        <p:nvSpPr>
          <p:cNvPr id="3" name="Rectangle 2"/>
          <p:cNvSpPr/>
          <p:nvPr/>
        </p:nvSpPr>
        <p:spPr>
          <a:xfrm>
            <a:off x="1143000" y="4716935"/>
            <a:ext cx="7485185" cy="523220"/>
          </a:xfrm>
          <a:prstGeom prst="rect">
            <a:avLst/>
          </a:prstGeom>
        </p:spPr>
        <p:txBody>
          <a:bodyPr wrap="square">
            <a:spAutoFit/>
          </a:bodyPr>
          <a:lstStyle/>
          <a:p>
            <a:pPr marL="0" indent="0" algn="ctr">
              <a:buNone/>
            </a:pPr>
            <a:endParaRPr lang="en-US" sz="1400" dirty="0" smtClean="0"/>
          </a:p>
          <a:p>
            <a:pPr marL="285750" indent="-285750">
              <a:buFont typeface="Wingdings" panose="05000000000000000000" pitchFamily="2" charset="2"/>
              <a:buChar char="v"/>
            </a:pPr>
            <a:endParaRPr lang="en-US" sz="1400" dirty="0"/>
          </a:p>
        </p:txBody>
      </p:sp>
      <p:pic>
        <p:nvPicPr>
          <p:cNvPr id="4" name="Picture 3"/>
          <p:cNvPicPr>
            <a:picLocks noChangeAspect="1"/>
          </p:cNvPicPr>
          <p:nvPr/>
        </p:nvPicPr>
        <p:blipFill rotWithShape="1">
          <a:blip r:embed="rId6" cstate="email">
            <a:extLst>
              <a:ext uri="{28A0092B-C50C-407E-A947-70E740481C1C}">
                <a14:useLocalDpi xmlns:a14="http://schemas.microsoft.com/office/drawing/2010/main"/>
              </a:ext>
            </a:extLst>
          </a:blip>
          <a:srcRect r="1841"/>
          <a:stretch/>
        </p:blipFill>
        <p:spPr>
          <a:xfrm>
            <a:off x="1143000" y="3299123"/>
            <a:ext cx="6210300" cy="1182974"/>
          </a:xfrm>
          <a:prstGeom prst="rect">
            <a:avLst/>
          </a:prstGeom>
        </p:spPr>
      </p:pic>
    </p:spTree>
    <p:extLst>
      <p:ext uri="{BB962C8B-B14F-4D97-AF65-F5344CB8AC3E}">
        <p14:creationId xmlns:p14="http://schemas.microsoft.com/office/powerpoint/2010/main" val="2933057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29</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772400" cy="609600"/>
          </a:xfrm>
          <a:noFill/>
        </p:spPr>
        <p:txBody>
          <a:bodyPr lIns="0" tIns="0" rIns="0" bIns="0"/>
          <a:lstStyle/>
          <a:p>
            <a:pPr eaLnBrk="1" hangingPunct="1"/>
            <a:r>
              <a:rPr lang="en-US" altLang="en-US" sz="2400" b="1" dirty="0" smtClean="0">
                <a:solidFill>
                  <a:schemeClr val="bg1"/>
                </a:solidFill>
              </a:rPr>
              <a:t>Relationship to Balance Sheet and Income Statement</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buNone/>
            </a:pPr>
            <a:r>
              <a:rPr lang="en-US" sz="1400" dirty="0"/>
              <a:t>Preparing and interpreting the cash flow statement requires an analysis of balance sheet and income statement accounts that relate to the three sections of the cash flow statement. Preparers must analyze the numbers recorded in the accounts under the accrual method and adjust them to a cash basis. </a:t>
            </a:r>
            <a:endParaRPr lang="en-US" sz="1400" dirty="0" smtClean="0"/>
          </a:p>
          <a:p>
            <a:pPr marL="0" indent="0">
              <a:buNone/>
            </a:pPr>
            <a:endParaRPr lang="en-US" sz="1400" dirty="0"/>
          </a:p>
          <a:p>
            <a:pPr marL="0" indent="0">
              <a:buNone/>
            </a:pPr>
            <a:r>
              <a:rPr lang="en-US" sz="1400" dirty="0" smtClean="0"/>
              <a:t>To </a:t>
            </a:r>
            <a:r>
              <a:rPr lang="en-US" sz="1400" dirty="0"/>
              <a:t>prepare a statement of cash flows, preparers need comparative balance sheets, a complete income statement, and additional details concerning selected accounts where the total change amount in an account balance during the year does not reveal the underlying nature of the cash flows</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p:txBody>
      </p:sp>
    </p:spTree>
    <p:extLst>
      <p:ext uri="{BB962C8B-B14F-4D97-AF65-F5344CB8AC3E}">
        <p14:creationId xmlns:p14="http://schemas.microsoft.com/office/powerpoint/2010/main" val="3798381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3</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smtClean="0">
                <a:solidFill>
                  <a:schemeClr val="bg1"/>
                </a:solidFill>
              </a:rPr>
              <a:t>Cash Flow</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r>
              <a:rPr lang="en-US" sz="1400" dirty="0"/>
              <a:t>Clearly, net income is important, but cash flow is also critical to a company’s success. </a:t>
            </a:r>
            <a:endParaRPr lang="en-US" sz="1400" dirty="0" smtClean="0"/>
          </a:p>
          <a:p>
            <a:pPr marL="0" indent="0">
              <a:buNone/>
            </a:pPr>
            <a:endParaRPr lang="en-US" sz="1400" dirty="0" smtClean="0"/>
          </a:p>
          <a:p>
            <a:r>
              <a:rPr lang="en-US" sz="1400" dirty="0" smtClean="0"/>
              <a:t>Positive </a:t>
            </a:r>
            <a:r>
              <a:rPr lang="en-US" sz="1400" dirty="0"/>
              <a:t>cash flow permits a company to expand operations, replace worn assets, take advantage of new investment opportunities, and pay dividends to its owners. </a:t>
            </a:r>
            <a:endParaRPr lang="en-US" sz="1400" dirty="0" smtClean="0"/>
          </a:p>
          <a:p>
            <a:endParaRPr lang="en-US" sz="1400" dirty="0" smtClean="0"/>
          </a:p>
          <a:p>
            <a:r>
              <a:rPr lang="en-US" sz="1400" dirty="0" smtClean="0"/>
              <a:t>Both </a:t>
            </a:r>
            <a:r>
              <a:rPr lang="en-US" sz="1400" dirty="0"/>
              <a:t>managers and analysts need to understand the various sources and uses of cash that are associated with business activity. </a:t>
            </a:r>
            <a:endParaRPr lang="en-US" sz="1400" dirty="0" smtClean="0"/>
          </a:p>
          <a:p>
            <a:pPr marL="0" indent="0">
              <a:buNone/>
            </a:pPr>
            <a:endParaRPr lang="en-US" sz="1400" dirty="0"/>
          </a:p>
          <a:p>
            <a:pPr marL="0" indent="0">
              <a:buNone/>
            </a:pPr>
            <a:r>
              <a:rPr lang="en-US" sz="1400" dirty="0" smtClean="0"/>
              <a:t>The </a:t>
            </a:r>
            <a:r>
              <a:rPr lang="en-US" sz="1400" dirty="0">
                <a:solidFill>
                  <a:srgbClr val="000099"/>
                </a:solidFill>
              </a:rPr>
              <a:t>statement of cash flows </a:t>
            </a:r>
            <a:r>
              <a:rPr lang="en-US" sz="1400" dirty="0"/>
              <a:t>focuses attention on a firm’s ability to generate cash internally, its management of current assets and current liabilities, and the details of its investments and its external financing. Wall Street analysts consider cash flow an important indicator of a company’s financial health. </a:t>
            </a:r>
          </a:p>
        </p:txBody>
      </p:sp>
    </p:spTree>
    <p:extLst>
      <p:ext uri="{BB962C8B-B14F-4D97-AF65-F5344CB8AC3E}">
        <p14:creationId xmlns:p14="http://schemas.microsoft.com/office/powerpoint/2010/main" val="2354884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30</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772400" cy="609600"/>
          </a:xfrm>
          <a:noFill/>
        </p:spPr>
        <p:txBody>
          <a:bodyPr lIns="0" tIns="0" rIns="0" bIns="0"/>
          <a:lstStyle/>
          <a:p>
            <a:pPr eaLnBrk="1" hangingPunct="1"/>
            <a:r>
              <a:rPr lang="en-US" altLang="en-US" sz="2400" b="1" dirty="0" smtClean="0">
                <a:solidFill>
                  <a:schemeClr val="bg1"/>
                </a:solidFill>
              </a:rPr>
              <a:t>Relationship to Balance Sheet and Income Statement</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lgn="ctr">
              <a:buNone/>
            </a:pPr>
            <a:r>
              <a:rPr lang="el-GR" sz="1400" dirty="0"/>
              <a:t>Δ </a:t>
            </a:r>
            <a:r>
              <a:rPr lang="en-US" sz="1400" dirty="0"/>
              <a:t>Cash  =  </a:t>
            </a:r>
            <a:r>
              <a:rPr lang="el-GR" sz="1400" dirty="0"/>
              <a:t>Δ </a:t>
            </a:r>
            <a:r>
              <a:rPr lang="en-US" sz="1400" dirty="0"/>
              <a:t>Liabilities  +  </a:t>
            </a:r>
            <a:r>
              <a:rPr lang="el-GR" sz="1400" dirty="0"/>
              <a:t>Δ </a:t>
            </a:r>
            <a:r>
              <a:rPr lang="en-US" sz="1400" dirty="0"/>
              <a:t>Stockholders’ Equity –  </a:t>
            </a:r>
            <a:r>
              <a:rPr lang="el-GR" sz="1400" dirty="0"/>
              <a:t>Δ </a:t>
            </a:r>
            <a:r>
              <a:rPr lang="en-US" sz="1400" dirty="0"/>
              <a:t>Noncash Assets </a:t>
            </a:r>
            <a:r>
              <a:rPr lang="en-US" sz="2400" dirty="0"/>
              <a:t>		           	</a:t>
            </a:r>
          </a:p>
          <a:p>
            <a:pPr>
              <a:buFont typeface="Wingdings" panose="05000000000000000000" pitchFamily="2" charset="2"/>
              <a:buChar char="v"/>
            </a:pPr>
            <a:r>
              <a:rPr lang="en-US" sz="1100" dirty="0"/>
              <a:t>The change in cash equals the change in liabilities plus the change in stockholders’ equity minus the change in noncash assets. Thus, any transaction that changes cash must be accompanied by a change in liabilities, stockholders’ equity, or noncash assets. </a:t>
            </a:r>
          </a:p>
          <a:p>
            <a:pPr marL="0" indent="0">
              <a:buNone/>
            </a:pPr>
            <a:endParaRPr lang="en-US" sz="1400" dirty="0"/>
          </a:p>
          <a:p>
            <a:pPr marL="0" indent="0">
              <a:buNone/>
            </a:pPr>
            <a:endParaRPr lang="en-US" sz="1400" dirty="0" smtClean="0"/>
          </a:p>
          <a:p>
            <a:pPr marL="0" indent="0">
              <a:buNone/>
            </a:pPr>
            <a:endParaRPr lang="en-US" sz="1400" dirty="0" smtClean="0"/>
          </a:p>
          <a:p>
            <a:pPr marL="0" indent="0">
              <a:buNone/>
            </a:pPr>
            <a:endParaRPr lang="en-US" sz="1400" dirty="0"/>
          </a:p>
        </p:txBody>
      </p:sp>
      <p:graphicFrame>
        <p:nvGraphicFramePr>
          <p:cNvPr id="2" name="Table 1"/>
          <p:cNvGraphicFramePr>
            <a:graphicFrameLocks noGrp="1"/>
          </p:cNvGraphicFramePr>
          <p:nvPr>
            <p:extLst>
              <p:ext uri="{D42A27DB-BD31-4B8C-83A1-F6EECF244321}">
                <p14:modId xmlns:p14="http://schemas.microsoft.com/office/powerpoint/2010/main" val="1750484718"/>
              </p:ext>
            </p:extLst>
          </p:nvPr>
        </p:nvGraphicFramePr>
        <p:xfrm>
          <a:off x="1409700" y="2819400"/>
          <a:ext cx="7239000" cy="2194560"/>
        </p:xfrm>
        <a:graphic>
          <a:graphicData uri="http://schemas.openxmlformats.org/drawingml/2006/table">
            <a:tbl>
              <a:tblPr firstRow="1" bandRow="1">
                <a:tableStyleId>{74C1A8A3-306A-4EB7-A6B1-4F7E0EB9C5D6}</a:tableStyleId>
              </a:tblPr>
              <a:tblGrid>
                <a:gridCol w="990600">
                  <a:extLst>
                    <a:ext uri="{9D8B030D-6E8A-4147-A177-3AD203B41FA5}">
                      <a16:colId xmlns:a16="http://schemas.microsoft.com/office/drawing/2014/main" val="3466533047"/>
                    </a:ext>
                  </a:extLst>
                </a:gridCol>
                <a:gridCol w="2628900">
                  <a:extLst>
                    <a:ext uri="{9D8B030D-6E8A-4147-A177-3AD203B41FA5}">
                      <a16:colId xmlns:a16="http://schemas.microsoft.com/office/drawing/2014/main" val="997321898"/>
                    </a:ext>
                  </a:extLst>
                </a:gridCol>
                <a:gridCol w="1104900">
                  <a:extLst>
                    <a:ext uri="{9D8B030D-6E8A-4147-A177-3AD203B41FA5}">
                      <a16:colId xmlns:a16="http://schemas.microsoft.com/office/drawing/2014/main" val="890022683"/>
                    </a:ext>
                  </a:extLst>
                </a:gridCol>
                <a:gridCol w="2514600">
                  <a:extLst>
                    <a:ext uri="{9D8B030D-6E8A-4147-A177-3AD203B41FA5}">
                      <a16:colId xmlns:a16="http://schemas.microsoft.com/office/drawing/2014/main" val="809240825"/>
                    </a:ext>
                  </a:extLst>
                </a:gridCol>
              </a:tblGrid>
              <a:tr h="228600">
                <a:tc>
                  <a:txBody>
                    <a:bodyPr/>
                    <a:lstStyle/>
                    <a:p>
                      <a:r>
                        <a:rPr lang="en-US" sz="1200" dirty="0" smtClean="0"/>
                        <a:t>Activity</a:t>
                      </a:r>
                      <a:endParaRPr lang="en-US" sz="1200" dirty="0"/>
                    </a:p>
                  </a:txBody>
                  <a:tcPr/>
                </a:tc>
                <a:tc>
                  <a:txBody>
                    <a:bodyPr/>
                    <a:lstStyle/>
                    <a:p>
                      <a:r>
                        <a:rPr lang="en-US" sz="1200" dirty="0" smtClean="0"/>
                        <a:t>Transaction</a:t>
                      </a:r>
                      <a:endParaRPr lang="en-US" sz="1200" dirty="0"/>
                    </a:p>
                  </a:txBody>
                  <a:tcPr/>
                </a:tc>
                <a:tc>
                  <a:txBody>
                    <a:bodyPr/>
                    <a:lstStyle/>
                    <a:p>
                      <a:r>
                        <a:rPr lang="en-US" sz="1200" dirty="0" smtClean="0"/>
                        <a:t>Cash Effect</a:t>
                      </a:r>
                      <a:endParaRPr lang="en-US" sz="1200" dirty="0"/>
                    </a:p>
                  </a:txBody>
                  <a:tcPr/>
                </a:tc>
                <a:tc>
                  <a:txBody>
                    <a:bodyPr/>
                    <a:lstStyle/>
                    <a:p>
                      <a:r>
                        <a:rPr lang="en-US" sz="1200" dirty="0" smtClean="0"/>
                        <a:t>Other Account Affected</a:t>
                      </a:r>
                      <a:endParaRPr lang="en-US" sz="1200" dirty="0"/>
                    </a:p>
                  </a:txBody>
                  <a:tcPr/>
                </a:tc>
                <a:extLst>
                  <a:ext uri="{0D108BD9-81ED-4DB2-BD59-A6C34878D82A}">
                    <a16:rowId xmlns:a16="http://schemas.microsoft.com/office/drawing/2014/main" val="1047821043"/>
                  </a:ext>
                </a:extLst>
              </a:tr>
              <a:tr h="370840">
                <a:tc>
                  <a:txBody>
                    <a:bodyPr/>
                    <a:lstStyle/>
                    <a:p>
                      <a:r>
                        <a:rPr lang="en-US" sz="1200" dirty="0" smtClean="0"/>
                        <a:t>Operating</a:t>
                      </a:r>
                      <a:endParaRPr lang="en-US" sz="1200" dirty="0"/>
                    </a:p>
                  </a:txBody>
                  <a:tcPr/>
                </a:tc>
                <a:tc>
                  <a:txBody>
                    <a:bodyPr/>
                    <a:lstStyle/>
                    <a:p>
                      <a:r>
                        <a:rPr lang="en-US" sz="1200" dirty="0" smtClean="0"/>
                        <a:t>Collect accounts receivable</a:t>
                      </a:r>
                    </a:p>
                    <a:p>
                      <a:r>
                        <a:rPr lang="en-US" sz="1200" dirty="0" smtClean="0"/>
                        <a:t>Pay accounts payable</a:t>
                      </a:r>
                    </a:p>
                    <a:p>
                      <a:r>
                        <a:rPr lang="en-US" sz="1200" dirty="0" smtClean="0"/>
                        <a:t>Prepay rent</a:t>
                      </a:r>
                    </a:p>
                    <a:p>
                      <a:r>
                        <a:rPr lang="en-US" sz="1200" dirty="0" smtClean="0"/>
                        <a:t>Pay interest</a:t>
                      </a:r>
                    </a:p>
                    <a:p>
                      <a:r>
                        <a:rPr lang="en-US" sz="1200" dirty="0" smtClean="0"/>
                        <a:t>Sale for cash</a:t>
                      </a:r>
                    </a:p>
                  </a:txBody>
                  <a:tcPr/>
                </a:tc>
                <a:tc>
                  <a:txBody>
                    <a:bodyPr/>
                    <a:lstStyle/>
                    <a:p>
                      <a:pPr algn="ctr"/>
                      <a:r>
                        <a:rPr lang="en-US" sz="1200" dirty="0" smtClean="0"/>
                        <a:t>+Cash</a:t>
                      </a:r>
                    </a:p>
                    <a:p>
                      <a:pPr algn="ctr"/>
                      <a:r>
                        <a:rPr lang="en-US" sz="1200" dirty="0" smtClean="0"/>
                        <a:t>–Cash</a:t>
                      </a:r>
                    </a:p>
                    <a:p>
                      <a:pPr algn="ctr"/>
                      <a:r>
                        <a:rPr lang="en-US" sz="1200" dirty="0" smtClean="0"/>
                        <a:t>–Cash</a:t>
                      </a:r>
                    </a:p>
                    <a:p>
                      <a:pPr algn="ctr"/>
                      <a:r>
                        <a:rPr lang="en-US" sz="1200" dirty="0" smtClean="0"/>
                        <a:t>–Cash</a:t>
                      </a:r>
                    </a:p>
                    <a:p>
                      <a:pPr algn="ctr"/>
                      <a:r>
                        <a:rPr lang="en-US" sz="1200" dirty="0" smtClean="0"/>
                        <a:t>+Cash</a:t>
                      </a:r>
                    </a:p>
                  </a:txBody>
                  <a:tcPr/>
                </a:tc>
                <a:tc>
                  <a:txBody>
                    <a:bodyPr/>
                    <a:lstStyle/>
                    <a:p>
                      <a:r>
                        <a:rPr lang="en-US" sz="1200" dirty="0" smtClean="0"/>
                        <a:t>-</a:t>
                      </a:r>
                      <a:r>
                        <a:rPr lang="en-US" sz="1200" baseline="0" dirty="0" smtClean="0"/>
                        <a:t>  </a:t>
                      </a:r>
                      <a:r>
                        <a:rPr lang="en-US" sz="1200" dirty="0" smtClean="0"/>
                        <a:t>Accounts Receivable (A)</a:t>
                      </a:r>
                    </a:p>
                    <a:p>
                      <a:r>
                        <a:rPr lang="en-US" sz="1200" dirty="0" smtClean="0"/>
                        <a:t>-</a:t>
                      </a:r>
                      <a:r>
                        <a:rPr lang="en-US" sz="1200" baseline="0" dirty="0" smtClean="0"/>
                        <a:t>  </a:t>
                      </a:r>
                      <a:r>
                        <a:rPr lang="en-US" sz="1200" dirty="0" smtClean="0"/>
                        <a:t>Accounts Payable (L)</a:t>
                      </a:r>
                    </a:p>
                    <a:p>
                      <a:r>
                        <a:rPr lang="en-US" sz="1200" dirty="0" smtClean="0"/>
                        <a:t>+ Prepaid Rent (A)</a:t>
                      </a:r>
                    </a:p>
                    <a:p>
                      <a:r>
                        <a:rPr lang="en-US" sz="1200" dirty="0" smtClean="0"/>
                        <a:t>-</a:t>
                      </a:r>
                      <a:r>
                        <a:rPr lang="en-US" sz="1200" baseline="0" dirty="0" smtClean="0"/>
                        <a:t>  </a:t>
                      </a:r>
                      <a:r>
                        <a:rPr lang="en-US" sz="1200" dirty="0" smtClean="0"/>
                        <a:t>Retained Earnings (SE)</a:t>
                      </a:r>
                    </a:p>
                    <a:p>
                      <a:r>
                        <a:rPr lang="en-US" sz="1200" dirty="0" smtClean="0"/>
                        <a:t>+ Retained Earnings (SE)</a:t>
                      </a:r>
                    </a:p>
                  </a:txBody>
                  <a:tcPr/>
                </a:tc>
                <a:extLst>
                  <a:ext uri="{0D108BD9-81ED-4DB2-BD59-A6C34878D82A}">
                    <a16:rowId xmlns:a16="http://schemas.microsoft.com/office/drawing/2014/main" val="4042879032"/>
                  </a:ext>
                </a:extLst>
              </a:tr>
              <a:tr h="370840">
                <a:tc>
                  <a:txBody>
                    <a:bodyPr/>
                    <a:lstStyle/>
                    <a:p>
                      <a:r>
                        <a:rPr lang="en-US" sz="1200" dirty="0" smtClean="0"/>
                        <a:t>Investing</a:t>
                      </a:r>
                      <a:endParaRPr lang="en-US" sz="1200" dirty="0"/>
                    </a:p>
                  </a:txBody>
                  <a:tcPr/>
                </a:tc>
                <a:tc>
                  <a:txBody>
                    <a:bodyPr/>
                    <a:lstStyle/>
                    <a:p>
                      <a:r>
                        <a:rPr lang="en-US" sz="1200" dirty="0" smtClean="0"/>
                        <a:t>Purchase equipment for cash</a:t>
                      </a:r>
                    </a:p>
                    <a:p>
                      <a:r>
                        <a:rPr lang="en-US" sz="1200" dirty="0" smtClean="0"/>
                        <a:t>Sell investment securities for cash</a:t>
                      </a:r>
                    </a:p>
                  </a:txBody>
                  <a:tcPr/>
                </a:tc>
                <a:tc>
                  <a:txBody>
                    <a:bodyPr/>
                    <a:lstStyle/>
                    <a:p>
                      <a:pPr algn="ctr"/>
                      <a:r>
                        <a:rPr lang="en-US" sz="1200" dirty="0" smtClean="0"/>
                        <a:t>–Cash</a:t>
                      </a:r>
                    </a:p>
                    <a:p>
                      <a:pPr algn="ctr"/>
                      <a:r>
                        <a:rPr lang="en-US" sz="1200" dirty="0" smtClean="0"/>
                        <a:t>+Cash</a:t>
                      </a:r>
                    </a:p>
                  </a:txBody>
                  <a:tcPr/>
                </a:tc>
                <a:tc>
                  <a:txBody>
                    <a:bodyPr/>
                    <a:lstStyle/>
                    <a:p>
                      <a:r>
                        <a:rPr lang="en-US" sz="1200" dirty="0" smtClean="0"/>
                        <a:t>+ Equipment (A)</a:t>
                      </a:r>
                    </a:p>
                    <a:p>
                      <a:r>
                        <a:rPr lang="en-US" sz="1200" dirty="0" smtClean="0"/>
                        <a:t>-</a:t>
                      </a:r>
                      <a:r>
                        <a:rPr lang="en-US" sz="1200" baseline="0" dirty="0" smtClean="0"/>
                        <a:t>  </a:t>
                      </a:r>
                      <a:r>
                        <a:rPr lang="en-US" sz="1200" dirty="0" smtClean="0"/>
                        <a:t>Investments (A)</a:t>
                      </a:r>
                    </a:p>
                  </a:txBody>
                  <a:tcPr/>
                </a:tc>
                <a:extLst>
                  <a:ext uri="{0D108BD9-81ED-4DB2-BD59-A6C34878D82A}">
                    <a16:rowId xmlns:a16="http://schemas.microsoft.com/office/drawing/2014/main" val="1504528769"/>
                  </a:ext>
                </a:extLst>
              </a:tr>
              <a:tr h="370840">
                <a:tc>
                  <a:txBody>
                    <a:bodyPr/>
                    <a:lstStyle/>
                    <a:p>
                      <a:r>
                        <a:rPr lang="en-US" sz="1200" dirty="0" smtClean="0"/>
                        <a:t>Financing</a:t>
                      </a:r>
                      <a:endParaRPr lang="en-US" sz="1200" dirty="0"/>
                    </a:p>
                  </a:txBody>
                  <a:tcPr/>
                </a:tc>
                <a:tc>
                  <a:txBody>
                    <a:bodyPr/>
                    <a:lstStyle/>
                    <a:p>
                      <a:r>
                        <a:rPr lang="en-US" sz="1200" dirty="0" smtClean="0"/>
                        <a:t>Pay back debt to bank</a:t>
                      </a:r>
                    </a:p>
                    <a:p>
                      <a:r>
                        <a:rPr lang="en-US" sz="1200" dirty="0" smtClean="0"/>
                        <a:t>Issue stock for cash</a:t>
                      </a:r>
                    </a:p>
                  </a:txBody>
                  <a:tcPr/>
                </a:tc>
                <a:tc>
                  <a:txBody>
                    <a:bodyPr/>
                    <a:lstStyle/>
                    <a:p>
                      <a:pPr algn="ctr"/>
                      <a:r>
                        <a:rPr lang="en-US" sz="1200" dirty="0" smtClean="0"/>
                        <a:t>–Cash</a:t>
                      </a:r>
                    </a:p>
                    <a:p>
                      <a:pPr algn="ctr"/>
                      <a:r>
                        <a:rPr lang="en-US" sz="1200" dirty="0" smtClean="0"/>
                        <a:t>+Cash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  </a:t>
                      </a:r>
                      <a:r>
                        <a:rPr lang="en-US" sz="1200" dirty="0" smtClean="0"/>
                        <a:t>Notes Payable:</a:t>
                      </a:r>
                      <a:r>
                        <a:rPr lang="en-US" sz="1200" baseline="0" dirty="0" smtClean="0"/>
                        <a:t> </a:t>
                      </a:r>
                      <a:r>
                        <a:rPr lang="en-US" sz="1200" dirty="0" smtClean="0"/>
                        <a:t>Bank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Common Stock and APIC (SE)</a:t>
                      </a:r>
                    </a:p>
                  </a:txBody>
                  <a:tcPr/>
                </a:tc>
                <a:extLst>
                  <a:ext uri="{0D108BD9-81ED-4DB2-BD59-A6C34878D82A}">
                    <a16:rowId xmlns:a16="http://schemas.microsoft.com/office/drawing/2014/main" val="3102021300"/>
                  </a:ext>
                </a:extLst>
              </a:tr>
            </a:tbl>
          </a:graphicData>
        </a:graphic>
      </p:graphicFrame>
    </p:spTree>
    <p:extLst>
      <p:ext uri="{BB962C8B-B14F-4D97-AF65-F5344CB8AC3E}">
        <p14:creationId xmlns:p14="http://schemas.microsoft.com/office/powerpoint/2010/main" val="2800310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31</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rgbClr val="FFFFFF"/>
                </a:solidFill>
              </a:rPr>
              <a:t>Common Cash Flows</a:t>
            </a:r>
            <a:endParaRPr lang="en-US" altLang="en-US" sz="2800" dirty="0" smtClean="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0077517"/>
              </p:ext>
            </p:extLst>
          </p:nvPr>
        </p:nvGraphicFramePr>
        <p:xfrm>
          <a:off x="1143000" y="1219200"/>
          <a:ext cx="7696200" cy="2545080"/>
        </p:xfrm>
        <a:graphic>
          <a:graphicData uri="http://schemas.openxmlformats.org/drawingml/2006/table">
            <a:tbl>
              <a:tblPr firstRow="1" bandRow="1">
                <a:tableStyleId>{74C1A8A3-306A-4EB7-A6B1-4F7E0EB9C5D6}</a:tableStyleId>
              </a:tblPr>
              <a:tblGrid>
                <a:gridCol w="990600">
                  <a:extLst>
                    <a:ext uri="{9D8B030D-6E8A-4147-A177-3AD203B41FA5}">
                      <a16:colId xmlns:a16="http://schemas.microsoft.com/office/drawing/2014/main" val="694432168"/>
                    </a:ext>
                  </a:extLst>
                </a:gridCol>
                <a:gridCol w="3200400">
                  <a:extLst>
                    <a:ext uri="{9D8B030D-6E8A-4147-A177-3AD203B41FA5}">
                      <a16:colId xmlns:a16="http://schemas.microsoft.com/office/drawing/2014/main" val="874518713"/>
                    </a:ext>
                  </a:extLst>
                </a:gridCol>
                <a:gridCol w="3505200">
                  <a:extLst>
                    <a:ext uri="{9D8B030D-6E8A-4147-A177-3AD203B41FA5}">
                      <a16:colId xmlns:a16="http://schemas.microsoft.com/office/drawing/2014/main" val="3502747944"/>
                    </a:ext>
                  </a:extLst>
                </a:gridCol>
              </a:tblGrid>
              <a:tr h="228600">
                <a:tc>
                  <a:txBody>
                    <a:bodyPr/>
                    <a:lstStyle/>
                    <a:p>
                      <a:r>
                        <a:rPr lang="en-US" sz="1100" dirty="0" smtClean="0"/>
                        <a:t>Activities</a:t>
                      </a:r>
                      <a:endParaRPr lang="en-US" sz="1100" dirty="0"/>
                    </a:p>
                  </a:txBody>
                  <a:tcPr>
                    <a:lnR w="12700" cap="flat" cmpd="sng" algn="ctr">
                      <a:solidFill>
                        <a:schemeClr val="tx1"/>
                      </a:solidFill>
                      <a:prstDash val="solid"/>
                      <a:round/>
                      <a:headEnd type="none" w="med" len="med"/>
                      <a:tailEnd type="none" w="med" len="med"/>
                    </a:lnR>
                  </a:tcPr>
                </a:tc>
                <a:tc>
                  <a:txBody>
                    <a:bodyPr/>
                    <a:lstStyle/>
                    <a:p>
                      <a:r>
                        <a:rPr lang="en-US" sz="1100" dirty="0" smtClean="0"/>
                        <a:t>Inflows (cash received from)</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smtClean="0"/>
                        <a:t>Outflows (cash paid for)</a:t>
                      </a:r>
                      <a:endParaRPr lang="en-US"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7041457"/>
                  </a:ext>
                </a:extLst>
              </a:tr>
              <a:tr h="370840">
                <a:tc>
                  <a:txBody>
                    <a:bodyPr/>
                    <a:lstStyle/>
                    <a:p>
                      <a:r>
                        <a:rPr lang="en-US" sz="1100" dirty="0" smtClean="0"/>
                        <a:t>Operating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Customers</a:t>
                      </a:r>
                    </a:p>
                    <a:p>
                      <a:pPr marL="171450" indent="-171450">
                        <a:buFont typeface="Arial" panose="020B0604020202020204" pitchFamily="34" charset="0"/>
                        <a:buChar char="•"/>
                      </a:pPr>
                      <a:r>
                        <a:rPr lang="en-US" sz="1100" dirty="0" smtClean="0"/>
                        <a:t>Dividends and interest on investments*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goods for resale and services (electricity, etc.)</a:t>
                      </a:r>
                    </a:p>
                    <a:p>
                      <a:pPr marL="171450" indent="-171450">
                        <a:buFont typeface="Arial" panose="020B0604020202020204" pitchFamily="34" charset="0"/>
                        <a:buChar char="•"/>
                      </a:pPr>
                      <a:r>
                        <a:rPr lang="en-US" sz="1100" dirty="0" smtClean="0"/>
                        <a:t>Salaries and wages</a:t>
                      </a:r>
                    </a:p>
                    <a:p>
                      <a:pPr marL="171450" indent="-171450">
                        <a:buFont typeface="Arial" panose="020B0604020202020204" pitchFamily="34" charset="0"/>
                        <a:buChar char="•"/>
                      </a:pPr>
                      <a:r>
                        <a:rPr lang="en-US" sz="1100" dirty="0" smtClean="0"/>
                        <a:t>Income taxes</a:t>
                      </a:r>
                    </a:p>
                    <a:p>
                      <a:pPr marL="171450" indent="-171450">
                        <a:buFont typeface="Arial" panose="020B0604020202020204" pitchFamily="34" charset="0"/>
                        <a:buChar char="•"/>
                      </a:pPr>
                      <a:r>
                        <a:rPr lang="en-US" sz="1100" dirty="0" smtClean="0"/>
                        <a:t>Interest on liabilities*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70706265"/>
                  </a:ext>
                </a:extLst>
              </a:tr>
              <a:tr h="370840">
                <a:tc>
                  <a:txBody>
                    <a:bodyPr/>
                    <a:lstStyle/>
                    <a:p>
                      <a:r>
                        <a:rPr lang="en-US" sz="1100" dirty="0" smtClean="0"/>
                        <a:t>Investing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Sale or disposal of property, plant, and equipment</a:t>
                      </a:r>
                    </a:p>
                    <a:p>
                      <a:pPr marL="171450" indent="-171450">
                        <a:buFont typeface="Arial" panose="020B0604020202020204" pitchFamily="34" charset="0"/>
                        <a:buChar char="•"/>
                      </a:pPr>
                      <a:r>
                        <a:rPr lang="en-US" sz="1100" dirty="0" smtClean="0"/>
                        <a:t>Sale or maturity of investments in securities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property, plant, and equipment</a:t>
                      </a:r>
                    </a:p>
                    <a:p>
                      <a:pPr marL="171450" indent="-171450">
                        <a:buFont typeface="Arial" panose="020B0604020202020204" pitchFamily="34" charset="0"/>
                        <a:buChar char="•"/>
                      </a:pPr>
                      <a:r>
                        <a:rPr lang="en-US" sz="1100" dirty="0" smtClean="0"/>
                        <a:t>Purchase of investments in securities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36565146"/>
                  </a:ext>
                </a:extLst>
              </a:tr>
              <a:tr h="370840">
                <a:tc>
                  <a:txBody>
                    <a:bodyPr/>
                    <a:lstStyle/>
                    <a:p>
                      <a:r>
                        <a:rPr lang="en-US" sz="1100" dirty="0" smtClean="0"/>
                        <a:t>Financing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Borrowings on notes, mortgages, bonds, etc., from creditors</a:t>
                      </a:r>
                    </a:p>
                    <a:p>
                      <a:pPr marL="171450" indent="-171450">
                        <a:buFont typeface="Arial" panose="020B0604020202020204" pitchFamily="34" charset="0"/>
                        <a:buChar char="•"/>
                      </a:pPr>
                      <a:r>
                        <a:rPr lang="en-US" sz="1100" dirty="0" smtClean="0"/>
                        <a:t>Issuing stock to owners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Repayment of principal to creditors (excluding interest, which is an operating activity)</a:t>
                      </a:r>
                    </a:p>
                    <a:p>
                      <a:pPr marL="171450" indent="-171450">
                        <a:buFont typeface="Arial" panose="020B0604020202020204" pitchFamily="34" charset="0"/>
                        <a:buChar char="•"/>
                      </a:pPr>
                      <a:r>
                        <a:rPr lang="en-US" sz="1100" dirty="0" smtClean="0"/>
                        <a:t>Repurchasing stock from owners</a:t>
                      </a:r>
                    </a:p>
                    <a:p>
                      <a:pPr marL="171450" indent="-171450">
                        <a:buFont typeface="Arial" panose="020B0604020202020204" pitchFamily="34" charset="0"/>
                        <a:buChar char="•"/>
                      </a:pPr>
                      <a:r>
                        <a:rPr lang="en-US" sz="1100" dirty="0" smtClean="0"/>
                        <a:t>Dividends to owners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5984631"/>
                  </a:ext>
                </a:extLst>
              </a:tr>
            </a:tbl>
          </a:graphicData>
        </a:graphic>
      </p:graphicFrame>
      <p:sp>
        <p:nvSpPr>
          <p:cNvPr id="6" name="Text Box 4"/>
          <p:cNvSpPr txBox="1">
            <a:spLocks noChangeArrowheads="1"/>
          </p:cNvSpPr>
          <p:nvPr/>
        </p:nvSpPr>
        <p:spPr bwMode="auto">
          <a:xfrm>
            <a:off x="1219200" y="4343400"/>
            <a:ext cx="7239000" cy="1600438"/>
          </a:xfrm>
          <a:prstGeom prst="rect">
            <a:avLst/>
          </a:prstGeom>
          <a:noFill/>
          <a:ln w="9525">
            <a:solidFill>
              <a:schemeClr val="tx1"/>
            </a:solidFill>
            <a:miter lim="800000"/>
            <a:headEnd/>
            <a:tailEnd/>
          </a:ln>
          <a:effectLst/>
        </p:spPr>
        <p:txBody>
          <a:bodyPr wrap="square">
            <a:spAutoFit/>
          </a:bodyPr>
          <a:lstStyle/>
          <a:p>
            <a:pPr marL="285750" indent="-285750">
              <a:spcBef>
                <a:spcPct val="50000"/>
              </a:spcBef>
              <a:buFont typeface="Wingdings" panose="05000000000000000000" pitchFamily="2" charset="2"/>
              <a:buChar char="v"/>
              <a:defRPr/>
            </a:pPr>
            <a:r>
              <a:rPr lang="en-US" sz="1400" dirty="0" smtClean="0"/>
              <a:t>NOTE: US </a:t>
            </a:r>
            <a:r>
              <a:rPr lang="en-US" sz="1400" dirty="0"/>
              <a:t>GAAP and IFRS differ in the cash flow statement treatment of interest received and interest paid. Under </a:t>
            </a:r>
            <a:r>
              <a:rPr lang="en-US" sz="1400" dirty="0" smtClean="0"/>
              <a:t>US </a:t>
            </a:r>
            <a:r>
              <a:rPr lang="en-US" sz="1400" dirty="0"/>
              <a:t>GAAP, interest paid and received are both classified as operating cash flows because the related revenue and expense enter into the computation of net income. </a:t>
            </a:r>
            <a:r>
              <a:rPr lang="en-US" sz="1400" dirty="0" smtClean="0"/>
              <a:t>IFRS</a:t>
            </a:r>
            <a:r>
              <a:rPr lang="en-US" sz="1400" dirty="0"/>
              <a:t>, on the other hand, allows interest received to be classified as either operating or investing and interest paid as either operating or financing. This recognizes that interest received results from investing activities, while interest paid, like dividends paid, involves payments to providers of financing. </a:t>
            </a:r>
            <a:endParaRPr lang="en-US" sz="1400" dirty="0">
              <a:solidFill>
                <a:srgbClr val="C00000"/>
              </a:solidFill>
              <a:cs typeface="Arial" pitchFamily="34" charset="0"/>
            </a:endParaRPr>
          </a:p>
        </p:txBody>
      </p:sp>
    </p:spTree>
    <p:extLst>
      <p:ext uri="{BB962C8B-B14F-4D97-AF65-F5344CB8AC3E}">
        <p14:creationId xmlns:p14="http://schemas.microsoft.com/office/powerpoint/2010/main" val="2132908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32</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smtClean="0">
                <a:solidFill>
                  <a:schemeClr val="bg1"/>
                </a:solidFill>
              </a:rPr>
              <a:t>Direct and Indirect Methods</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buNone/>
            </a:pPr>
            <a:r>
              <a:rPr lang="en-US" sz="1400" dirty="0"/>
              <a:t>There are two acceptable formats for presenting the cash flows from operating </a:t>
            </a:r>
            <a:r>
              <a:rPr lang="en-US" sz="1400" dirty="0" smtClean="0"/>
              <a:t>activities: </a:t>
            </a:r>
          </a:p>
          <a:p>
            <a:pPr marL="0" indent="0">
              <a:buNone/>
            </a:pPr>
            <a:endParaRPr lang="en-US" sz="1400" dirty="0"/>
          </a:p>
          <a:p>
            <a:pPr marL="0" indent="0">
              <a:buNone/>
            </a:pPr>
            <a:r>
              <a:rPr lang="en-US" sz="1400" dirty="0" smtClean="0">
                <a:solidFill>
                  <a:srgbClr val="A51A17"/>
                </a:solidFill>
              </a:rPr>
              <a:t>Direct Method</a:t>
            </a:r>
          </a:p>
          <a:p>
            <a:pPr marL="0" indent="0">
              <a:buNone/>
            </a:pPr>
            <a:r>
              <a:rPr lang="en-US" sz="1400" dirty="0" smtClean="0"/>
              <a:t>The </a:t>
            </a:r>
            <a:r>
              <a:rPr lang="en-US" sz="1400" dirty="0"/>
              <a:t>direct method reports components of cash flows from operating activities as gross receipts and gross </a:t>
            </a:r>
            <a:r>
              <a:rPr lang="en-US" sz="1400" dirty="0" smtClean="0"/>
              <a:t>payments</a:t>
            </a:r>
          </a:p>
          <a:p>
            <a:pPr marL="0" indent="0">
              <a:buNone/>
            </a:pPr>
            <a:endParaRPr lang="en-US" sz="1400" dirty="0"/>
          </a:p>
          <a:p>
            <a:pPr marL="0" indent="0">
              <a:buNone/>
            </a:pPr>
            <a:r>
              <a:rPr lang="en-US" sz="1400" dirty="0" smtClean="0">
                <a:solidFill>
                  <a:srgbClr val="002060"/>
                </a:solidFill>
              </a:rPr>
              <a:t>Indirect Method</a:t>
            </a:r>
          </a:p>
          <a:p>
            <a:pPr marL="0" indent="0">
              <a:buNone/>
            </a:pPr>
            <a:r>
              <a:rPr lang="en-US" sz="1400" dirty="0" smtClean="0"/>
              <a:t>The </a:t>
            </a:r>
            <a:r>
              <a:rPr lang="en-US" sz="1400" dirty="0"/>
              <a:t>indirect method adjusts net income to obtain cash flows from operating </a:t>
            </a:r>
            <a:r>
              <a:rPr lang="en-US" sz="1400" dirty="0" smtClean="0"/>
              <a:t>activities</a:t>
            </a:r>
          </a:p>
          <a:p>
            <a:pPr marL="0" indent="0">
              <a:buNone/>
            </a:pPr>
            <a:endParaRPr lang="en-US" sz="1400" dirty="0"/>
          </a:p>
          <a:p>
            <a:pPr marL="0" indent="0">
              <a:buNone/>
            </a:pPr>
            <a:endParaRPr lang="en-US" sz="1400" dirty="0" smtClean="0"/>
          </a:p>
          <a:p>
            <a:pPr>
              <a:buFont typeface="Wingdings" panose="05000000000000000000" pitchFamily="2" charset="2"/>
              <a:buChar char="v"/>
            </a:pPr>
            <a:r>
              <a:rPr lang="en-US" sz="1400" dirty="0" smtClean="0"/>
              <a:t>Note </a:t>
            </a:r>
            <a:r>
              <a:rPr lang="en-US" sz="1400" dirty="0"/>
              <a:t>that no matter which format is used, the same amount of net cash flows from operating activities is generated.</a:t>
            </a:r>
          </a:p>
          <a:p>
            <a:endParaRPr lang="en-US" sz="1400" dirty="0">
              <a:solidFill>
                <a:schemeClr val="bg2"/>
              </a:solidFill>
            </a:endParaRPr>
          </a:p>
          <a:p>
            <a:endParaRPr lang="en-US" sz="1400" dirty="0" smtClean="0"/>
          </a:p>
          <a:p>
            <a:endParaRPr lang="en-US" sz="1400" dirty="0"/>
          </a:p>
          <a:p>
            <a:pPr>
              <a:buFont typeface="Wingdings" panose="05000000000000000000" pitchFamily="2" charset="2"/>
              <a:buChar char="ü"/>
            </a:pPr>
            <a:r>
              <a:rPr lang="en-US" sz="1400" dirty="0" smtClean="0"/>
              <a:t>Approximately </a:t>
            </a:r>
            <a:r>
              <a:rPr lang="en-US" sz="1400" dirty="0"/>
              <a:t>99 percent of large U.S. companies use the indirect method. </a:t>
            </a:r>
            <a:endParaRPr lang="en-US" sz="1400" dirty="0">
              <a:solidFill>
                <a:schemeClr val="bg2"/>
              </a:solidFill>
            </a:endParaRPr>
          </a:p>
        </p:txBody>
      </p:sp>
    </p:spTree>
    <p:extLst>
      <p:ext uri="{BB962C8B-B14F-4D97-AF65-F5344CB8AC3E}">
        <p14:creationId xmlns:p14="http://schemas.microsoft.com/office/powerpoint/2010/main" val="3609002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33</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Direct Method</a:t>
            </a:r>
            <a:endParaRPr lang="en-US" sz="2800" dirty="0"/>
          </a:p>
        </p:txBody>
      </p:sp>
    </p:spTree>
    <p:extLst>
      <p:ext uri="{BB962C8B-B14F-4D97-AF65-F5344CB8AC3E}">
        <p14:creationId xmlns:p14="http://schemas.microsoft.com/office/powerpoint/2010/main" val="2034891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34</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smtClean="0">
                <a:solidFill>
                  <a:schemeClr val="bg1"/>
                </a:solidFill>
              </a:rPr>
              <a:t>Cash Flow from Operations - Direct Method</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4343400" cy="5029200"/>
          </a:xfrm>
          <a:noFill/>
        </p:spPr>
        <p:txBody>
          <a:bodyPr lIns="0" tIns="0" rIns="0" bIns="0"/>
          <a:lstStyle/>
          <a:p>
            <a:pPr marL="0" indent="0">
              <a:buNone/>
            </a:pPr>
            <a:r>
              <a:rPr lang="en-US" sz="1400" dirty="0"/>
              <a:t>The </a:t>
            </a:r>
            <a:r>
              <a:rPr lang="en-US" sz="1400" dirty="0">
                <a:solidFill>
                  <a:srgbClr val="C00000"/>
                </a:solidFill>
              </a:rPr>
              <a:t>direct method </a:t>
            </a:r>
            <a:r>
              <a:rPr lang="en-US" sz="1400" dirty="0"/>
              <a:t>presents a summary of all operating transactions that result in either a debit or a credit to cash. It is prepared by adjusting each item on the income statement from an accrual basis to a cash basis. </a:t>
            </a:r>
            <a:r>
              <a:rPr lang="en-US" sz="1400" dirty="0" smtClean="0"/>
              <a:t>For </a:t>
            </a:r>
            <a:r>
              <a:rPr lang="en-US" sz="1400" dirty="0"/>
              <a:t>example, when sales are recorded, accounts receivable increases, and when cash is collected, accounts receivable decreases. Thus, to convert sales revenue from the accrual basis to the cash basis, we would add a decrease in accounts receivable or subtract an increase in accounts receivable. </a:t>
            </a:r>
          </a:p>
        </p:txBody>
      </p:sp>
      <p:graphicFrame>
        <p:nvGraphicFramePr>
          <p:cNvPr id="4" name="Table 3"/>
          <p:cNvGraphicFramePr>
            <a:graphicFrameLocks noGrp="1"/>
          </p:cNvGraphicFramePr>
          <p:nvPr>
            <p:extLst>
              <p:ext uri="{D42A27DB-BD31-4B8C-83A1-F6EECF244321}">
                <p14:modId xmlns:p14="http://schemas.microsoft.com/office/powerpoint/2010/main" val="2237314483"/>
              </p:ext>
            </p:extLst>
          </p:nvPr>
        </p:nvGraphicFramePr>
        <p:xfrm>
          <a:off x="1295400" y="3657600"/>
          <a:ext cx="3886200" cy="1219200"/>
        </p:xfrm>
        <a:graphic>
          <a:graphicData uri="http://schemas.openxmlformats.org/drawingml/2006/table">
            <a:tbl>
              <a:tblPr firstRow="1" bandRow="1">
                <a:tableStyleId>{2D5ABB26-0587-4C30-8999-92F81FD0307C}</a:tableStyleId>
              </a:tblPr>
              <a:tblGrid>
                <a:gridCol w="3048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04800">
                <a:tc>
                  <a:txBody>
                    <a:bodyPr/>
                    <a:lstStyle/>
                    <a:p>
                      <a:endParaRPr lang="en-US" sz="1200" b="1" dirty="0"/>
                    </a:p>
                  </a:txBody>
                  <a:tcPr>
                    <a:solidFill>
                      <a:schemeClr val="bg1">
                        <a:lumMod val="85000"/>
                      </a:schemeClr>
                    </a:solidFill>
                  </a:tcPr>
                </a:tc>
                <a:tc>
                  <a:txBody>
                    <a:bodyPr/>
                    <a:lstStyle/>
                    <a:p>
                      <a:r>
                        <a:rPr lang="en-US" sz="1200" b="1" dirty="0" smtClean="0"/>
                        <a:t>Sales Revenue</a:t>
                      </a:r>
                      <a:endParaRPr lang="en-US" sz="1200" b="1" dirty="0"/>
                    </a:p>
                  </a:txBody>
                  <a:tcPr>
                    <a:solidFill>
                      <a:schemeClr val="bg1">
                        <a:lumMod val="85000"/>
                      </a:schemeClr>
                    </a:solidFill>
                  </a:tcPr>
                </a:tc>
                <a:extLst>
                  <a:ext uri="{0D108BD9-81ED-4DB2-BD59-A6C34878D82A}">
                    <a16:rowId xmlns:a16="http://schemas.microsoft.com/office/drawing/2014/main" val="10000"/>
                  </a:ext>
                </a:extLst>
              </a:tr>
              <a:tr h="304800">
                <a:tc>
                  <a:txBody>
                    <a:bodyPr/>
                    <a:lstStyle/>
                    <a:p>
                      <a:r>
                        <a:rPr lang="en-US" sz="1200" dirty="0" smtClean="0"/>
                        <a:t>+</a:t>
                      </a:r>
                      <a:endParaRPr lang="en-US" sz="1200" dirty="0"/>
                    </a:p>
                  </a:txBody>
                  <a:tcPr>
                    <a:solidFill>
                      <a:schemeClr val="bg1">
                        <a:lumMod val="85000"/>
                      </a:schemeClr>
                    </a:solidFill>
                  </a:tcPr>
                </a:tc>
                <a:tc>
                  <a:txBody>
                    <a:bodyPr/>
                    <a:lstStyle/>
                    <a:p>
                      <a:r>
                        <a:rPr lang="en-US" sz="1200" dirty="0" smtClean="0"/>
                        <a:t>Decrease in Accounts Receivable</a:t>
                      </a:r>
                      <a:endParaRPr lang="en-US" sz="1200" dirty="0"/>
                    </a:p>
                  </a:txBody>
                  <a:tcPr>
                    <a:solidFill>
                      <a:schemeClr val="bg1">
                        <a:lumMod val="85000"/>
                      </a:schemeClr>
                    </a:solidFill>
                  </a:tcPr>
                </a:tc>
                <a:extLst>
                  <a:ext uri="{0D108BD9-81ED-4DB2-BD59-A6C34878D82A}">
                    <a16:rowId xmlns:a16="http://schemas.microsoft.com/office/drawing/2014/main" val="10001"/>
                  </a:ext>
                </a:extLst>
              </a:tr>
              <a:tr h="304800">
                <a:tc>
                  <a:txBody>
                    <a:bodyPr/>
                    <a:lstStyle/>
                    <a:p>
                      <a:r>
                        <a:rPr lang="en-US" sz="1200" dirty="0" smtClean="0"/>
                        <a:t>-</a:t>
                      </a:r>
                      <a:endParaRPr lang="en-US" sz="1200" dirty="0"/>
                    </a:p>
                  </a:txBody>
                  <a:tcPr>
                    <a:solidFill>
                      <a:schemeClr val="bg1">
                        <a:lumMod val="85000"/>
                      </a:schemeClr>
                    </a:solidFill>
                  </a:tcPr>
                </a:tc>
                <a:tc>
                  <a:txBody>
                    <a:bodyPr/>
                    <a:lstStyle/>
                    <a:p>
                      <a:r>
                        <a:rPr lang="en-US" sz="1200" dirty="0" smtClean="0"/>
                        <a:t>Increase</a:t>
                      </a:r>
                      <a:r>
                        <a:rPr lang="en-US" sz="1200" baseline="0" dirty="0" smtClean="0"/>
                        <a:t> in Accounts Receivable</a:t>
                      </a:r>
                      <a:endParaRPr lang="en-US" sz="1200" dirty="0"/>
                    </a:p>
                  </a:txBody>
                  <a:tcPr>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04800">
                <a:tc>
                  <a:txBody>
                    <a:bodyPr/>
                    <a:lstStyle/>
                    <a:p>
                      <a:endParaRPr lang="en-US" sz="1200" dirty="0"/>
                    </a:p>
                  </a:txBody>
                  <a:tcPr>
                    <a:solidFill>
                      <a:schemeClr val="bg1">
                        <a:lumMod val="85000"/>
                      </a:schemeClr>
                    </a:solidFill>
                  </a:tcPr>
                </a:tc>
                <a:tc>
                  <a:txBody>
                    <a:bodyPr/>
                    <a:lstStyle/>
                    <a:p>
                      <a:r>
                        <a:rPr lang="en-US" sz="1200" dirty="0" smtClean="0"/>
                        <a:t>Cash Collected from Customers</a:t>
                      </a:r>
                      <a:endParaRPr lang="en-US" sz="1200" dirty="0"/>
                    </a:p>
                  </a:txBody>
                  <a:tcP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37489327"/>
              </p:ext>
            </p:extLst>
          </p:nvPr>
        </p:nvGraphicFramePr>
        <p:xfrm>
          <a:off x="1295400" y="5029200"/>
          <a:ext cx="3886200" cy="1219200"/>
        </p:xfrm>
        <a:graphic>
          <a:graphicData uri="http://schemas.openxmlformats.org/drawingml/2006/table">
            <a:tbl>
              <a:tblPr firstRow="1" bandRow="1">
                <a:tableStyleId>{2D5ABB26-0587-4C30-8999-92F81FD0307C}</a:tableStyleId>
              </a:tblPr>
              <a:tblGrid>
                <a:gridCol w="3048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04800">
                <a:tc>
                  <a:txBody>
                    <a:bodyPr/>
                    <a:lstStyle/>
                    <a:p>
                      <a:endParaRPr lang="en-US" sz="1200" b="1" dirty="0"/>
                    </a:p>
                  </a:txBody>
                  <a:tcPr>
                    <a:solidFill>
                      <a:schemeClr val="accent5">
                        <a:lumMod val="20000"/>
                        <a:lumOff val="80000"/>
                      </a:schemeClr>
                    </a:solidFill>
                  </a:tcPr>
                </a:tc>
                <a:tc>
                  <a:txBody>
                    <a:bodyPr/>
                    <a:lstStyle/>
                    <a:p>
                      <a:r>
                        <a:rPr lang="en-US" sz="1200" b="1" dirty="0" smtClean="0"/>
                        <a:t>Interest / Dividend Revenue</a:t>
                      </a:r>
                      <a:endParaRPr lang="en-US" sz="1200" b="1" dirty="0"/>
                    </a:p>
                  </a:txBody>
                  <a:tcPr>
                    <a:solidFill>
                      <a:schemeClr val="accent5">
                        <a:lumMod val="20000"/>
                        <a:lumOff val="80000"/>
                      </a:schemeClr>
                    </a:solidFill>
                  </a:tcPr>
                </a:tc>
                <a:extLst>
                  <a:ext uri="{0D108BD9-81ED-4DB2-BD59-A6C34878D82A}">
                    <a16:rowId xmlns:a16="http://schemas.microsoft.com/office/drawing/2014/main" val="10000"/>
                  </a:ext>
                </a:extLst>
              </a:tr>
              <a:tr h="304800">
                <a:tc>
                  <a:txBody>
                    <a:bodyPr/>
                    <a:lstStyle/>
                    <a:p>
                      <a:r>
                        <a:rPr lang="en-US" sz="1200" dirty="0" smtClean="0"/>
                        <a:t>+</a:t>
                      </a:r>
                      <a:endParaRPr lang="en-US" sz="1200" dirty="0"/>
                    </a:p>
                  </a:txBody>
                  <a:tcPr>
                    <a:solidFill>
                      <a:schemeClr val="accent5">
                        <a:lumMod val="20000"/>
                        <a:lumOff val="80000"/>
                      </a:schemeClr>
                    </a:solidFill>
                  </a:tcPr>
                </a:tc>
                <a:tc>
                  <a:txBody>
                    <a:bodyPr/>
                    <a:lstStyle/>
                    <a:p>
                      <a:r>
                        <a:rPr lang="en-US" sz="1200" dirty="0" smtClean="0"/>
                        <a:t>Decrease in Interest / Dividend Receivable</a:t>
                      </a:r>
                      <a:endParaRPr lang="en-US" sz="1200" dirty="0"/>
                    </a:p>
                  </a:txBody>
                  <a:tcPr>
                    <a:solidFill>
                      <a:schemeClr val="accent5">
                        <a:lumMod val="20000"/>
                        <a:lumOff val="80000"/>
                      </a:schemeClr>
                    </a:solidFill>
                  </a:tcPr>
                </a:tc>
                <a:extLst>
                  <a:ext uri="{0D108BD9-81ED-4DB2-BD59-A6C34878D82A}">
                    <a16:rowId xmlns:a16="http://schemas.microsoft.com/office/drawing/2014/main" val="10001"/>
                  </a:ext>
                </a:extLst>
              </a:tr>
              <a:tr h="304800">
                <a:tc>
                  <a:txBody>
                    <a:bodyPr/>
                    <a:lstStyle/>
                    <a:p>
                      <a:r>
                        <a:rPr lang="en-US" sz="1200" dirty="0" smtClean="0"/>
                        <a:t>-</a:t>
                      </a:r>
                      <a:endParaRPr lang="en-US" sz="1200" dirty="0"/>
                    </a:p>
                  </a:txBody>
                  <a:tcPr>
                    <a:solidFill>
                      <a:schemeClr val="accent5">
                        <a:lumMod val="20000"/>
                        <a:lumOff val="80000"/>
                      </a:schemeClr>
                    </a:solidFill>
                  </a:tcPr>
                </a:tc>
                <a:tc>
                  <a:txBody>
                    <a:bodyPr/>
                    <a:lstStyle/>
                    <a:p>
                      <a:r>
                        <a:rPr lang="en-US" sz="1200" dirty="0" smtClean="0"/>
                        <a:t>Increase</a:t>
                      </a:r>
                      <a:r>
                        <a:rPr lang="en-US" sz="1200" baseline="0" dirty="0" smtClean="0"/>
                        <a:t> in Interest / Dividend Receivable</a:t>
                      </a:r>
                      <a:endParaRPr lang="en-US" sz="1200" dirty="0"/>
                    </a:p>
                  </a:txBody>
                  <a:tcPr>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304800">
                <a:tc>
                  <a:txBody>
                    <a:bodyPr/>
                    <a:lstStyle/>
                    <a:p>
                      <a:endParaRPr lang="en-US" sz="1200" dirty="0"/>
                    </a:p>
                  </a:txBody>
                  <a:tcPr>
                    <a:solidFill>
                      <a:schemeClr val="accent5">
                        <a:lumMod val="20000"/>
                        <a:lumOff val="80000"/>
                      </a:schemeClr>
                    </a:solidFill>
                  </a:tcPr>
                </a:tc>
                <a:tc>
                  <a:txBody>
                    <a:bodyPr/>
                    <a:lstStyle/>
                    <a:p>
                      <a:r>
                        <a:rPr lang="en-US" sz="1200" dirty="0" smtClean="0"/>
                        <a:t>Collections</a:t>
                      </a:r>
                      <a:r>
                        <a:rPr lang="en-US" sz="1200" baseline="0" dirty="0" smtClean="0"/>
                        <a:t> of Interest / Dividends on Investments</a:t>
                      </a:r>
                      <a:endParaRPr lang="en-US" sz="1200" dirty="0"/>
                    </a:p>
                  </a:txBody>
                  <a:tcPr>
                    <a:lnT w="127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16215041"/>
              </p:ext>
            </p:extLst>
          </p:nvPr>
        </p:nvGraphicFramePr>
        <p:xfrm>
          <a:off x="5715000" y="1066800"/>
          <a:ext cx="3276600" cy="1828800"/>
        </p:xfrm>
        <a:graphic>
          <a:graphicData uri="http://schemas.openxmlformats.org/drawingml/2006/table">
            <a:tbl>
              <a:tblPr firstRow="1" bandRow="1">
                <a:tableStyleId>{2D5ABB26-0587-4C30-8999-92F81FD0307C}</a:tableStyleId>
              </a:tblPr>
              <a:tblGrid>
                <a:gridCol w="256989">
                  <a:extLst>
                    <a:ext uri="{9D8B030D-6E8A-4147-A177-3AD203B41FA5}">
                      <a16:colId xmlns:a16="http://schemas.microsoft.com/office/drawing/2014/main" val="20000"/>
                    </a:ext>
                  </a:extLst>
                </a:gridCol>
                <a:gridCol w="3019611">
                  <a:extLst>
                    <a:ext uri="{9D8B030D-6E8A-4147-A177-3AD203B41FA5}">
                      <a16:colId xmlns:a16="http://schemas.microsoft.com/office/drawing/2014/main" val="20001"/>
                    </a:ext>
                  </a:extLst>
                </a:gridCol>
              </a:tblGrid>
              <a:tr h="304800">
                <a:tc>
                  <a:txBody>
                    <a:bodyPr/>
                    <a:lstStyle/>
                    <a:p>
                      <a:endParaRPr lang="en-US" sz="1200" dirty="0"/>
                    </a:p>
                  </a:txBody>
                  <a:tcPr>
                    <a:solidFill>
                      <a:schemeClr val="accent3">
                        <a:lumMod val="20000"/>
                        <a:lumOff val="80000"/>
                      </a:schemeClr>
                    </a:solidFill>
                  </a:tcPr>
                </a:tc>
                <a:tc>
                  <a:txBody>
                    <a:bodyPr/>
                    <a:lstStyle/>
                    <a:p>
                      <a:r>
                        <a:rPr lang="en-US" sz="1200" b="1" dirty="0" smtClean="0"/>
                        <a:t>Cost of Goods Sold</a:t>
                      </a:r>
                      <a:endParaRPr lang="en-US" sz="1200" b="1" dirty="0"/>
                    </a:p>
                  </a:txBody>
                  <a:tcPr>
                    <a:solidFill>
                      <a:schemeClr val="accent3">
                        <a:lumMod val="20000"/>
                        <a:lumOff val="80000"/>
                      </a:schemeClr>
                    </a:solidFill>
                  </a:tcPr>
                </a:tc>
                <a:extLst>
                  <a:ext uri="{0D108BD9-81ED-4DB2-BD59-A6C34878D82A}">
                    <a16:rowId xmlns:a16="http://schemas.microsoft.com/office/drawing/2014/main" val="10000"/>
                  </a:ext>
                </a:extLst>
              </a:tr>
              <a:tr h="304800">
                <a:tc>
                  <a:txBody>
                    <a:bodyPr/>
                    <a:lstStyle/>
                    <a:p>
                      <a:r>
                        <a:rPr lang="en-US" sz="1200" dirty="0" smtClean="0"/>
                        <a:t>+</a:t>
                      </a:r>
                      <a:endParaRPr lang="en-US" sz="1200" dirty="0"/>
                    </a:p>
                  </a:txBody>
                  <a:tcPr>
                    <a:solidFill>
                      <a:schemeClr val="accent3">
                        <a:lumMod val="20000"/>
                        <a:lumOff val="80000"/>
                      </a:schemeClr>
                    </a:solidFill>
                  </a:tcPr>
                </a:tc>
                <a:tc>
                  <a:txBody>
                    <a:bodyPr/>
                    <a:lstStyle/>
                    <a:p>
                      <a:r>
                        <a:rPr lang="en-US" sz="1200" dirty="0" smtClean="0"/>
                        <a:t>Increase in Inventory</a:t>
                      </a:r>
                      <a:endParaRPr lang="en-US" sz="1200" dirty="0"/>
                    </a:p>
                  </a:txBody>
                  <a:tcPr>
                    <a:solidFill>
                      <a:schemeClr val="accent3">
                        <a:lumMod val="20000"/>
                        <a:lumOff val="80000"/>
                      </a:schemeClr>
                    </a:solidFill>
                  </a:tcPr>
                </a:tc>
                <a:extLst>
                  <a:ext uri="{0D108BD9-81ED-4DB2-BD59-A6C34878D82A}">
                    <a16:rowId xmlns:a16="http://schemas.microsoft.com/office/drawing/2014/main" val="10001"/>
                  </a:ext>
                </a:extLst>
              </a:tr>
              <a:tr h="304800">
                <a:tc>
                  <a:txBody>
                    <a:bodyPr/>
                    <a:lstStyle/>
                    <a:p>
                      <a:r>
                        <a:rPr lang="en-US" sz="1200" dirty="0" smtClean="0"/>
                        <a:t>-</a:t>
                      </a:r>
                      <a:endParaRPr lang="en-US" sz="1200" dirty="0"/>
                    </a:p>
                  </a:txBody>
                  <a:tcPr>
                    <a:solidFill>
                      <a:schemeClr val="accent3">
                        <a:lumMod val="20000"/>
                        <a:lumOff val="80000"/>
                      </a:schemeClr>
                    </a:solidFill>
                  </a:tcPr>
                </a:tc>
                <a:tc>
                  <a:txBody>
                    <a:bodyPr/>
                    <a:lstStyle/>
                    <a:p>
                      <a:r>
                        <a:rPr lang="en-US" sz="1200" dirty="0" smtClean="0"/>
                        <a:t>Decrease in Inventory</a:t>
                      </a:r>
                      <a:endParaRPr lang="en-US" sz="1200" dirty="0"/>
                    </a:p>
                  </a:txBody>
                  <a:tcPr>
                    <a:solidFill>
                      <a:schemeClr val="accent3">
                        <a:lumMod val="20000"/>
                        <a:lumOff val="80000"/>
                      </a:schemeClr>
                    </a:solidFill>
                  </a:tcPr>
                </a:tc>
                <a:extLst>
                  <a:ext uri="{0D108BD9-81ED-4DB2-BD59-A6C34878D82A}">
                    <a16:rowId xmlns:a16="http://schemas.microsoft.com/office/drawing/2014/main" val="10002"/>
                  </a:ext>
                </a:extLst>
              </a:tr>
              <a:tr h="304800">
                <a:tc>
                  <a:txBody>
                    <a:bodyPr/>
                    <a:lstStyle/>
                    <a:p>
                      <a:r>
                        <a:rPr lang="en-US" sz="1200" dirty="0" smtClean="0"/>
                        <a:t>-</a:t>
                      </a:r>
                      <a:endParaRPr lang="en-US" sz="1200" dirty="0"/>
                    </a:p>
                  </a:txBody>
                  <a:tcPr>
                    <a:solidFill>
                      <a:schemeClr val="accent3">
                        <a:lumMod val="20000"/>
                        <a:lumOff val="80000"/>
                      </a:schemeClr>
                    </a:solidFill>
                  </a:tcPr>
                </a:tc>
                <a:tc>
                  <a:txBody>
                    <a:bodyPr/>
                    <a:lstStyle/>
                    <a:p>
                      <a:r>
                        <a:rPr lang="en-US" sz="1200" dirty="0" smtClean="0"/>
                        <a:t>Increase in Accounts Payable</a:t>
                      </a:r>
                      <a:endParaRPr lang="en-US" sz="1200" dirty="0"/>
                    </a:p>
                  </a:txBody>
                  <a:tcPr>
                    <a:solidFill>
                      <a:schemeClr val="accent3">
                        <a:lumMod val="20000"/>
                        <a:lumOff val="80000"/>
                      </a:schemeClr>
                    </a:solidFill>
                  </a:tcPr>
                </a:tc>
                <a:extLst>
                  <a:ext uri="{0D108BD9-81ED-4DB2-BD59-A6C34878D82A}">
                    <a16:rowId xmlns:a16="http://schemas.microsoft.com/office/drawing/2014/main" val="10003"/>
                  </a:ext>
                </a:extLst>
              </a:tr>
              <a:tr h="304800">
                <a:tc>
                  <a:txBody>
                    <a:bodyPr/>
                    <a:lstStyle/>
                    <a:p>
                      <a:r>
                        <a:rPr lang="en-US" sz="1200" dirty="0" smtClean="0"/>
                        <a:t>+</a:t>
                      </a:r>
                      <a:endParaRPr lang="en-US" sz="1200" dirty="0"/>
                    </a:p>
                  </a:txBody>
                  <a:tcPr>
                    <a:solidFill>
                      <a:schemeClr val="accent3">
                        <a:lumMod val="20000"/>
                        <a:lumOff val="80000"/>
                      </a:schemeClr>
                    </a:solidFill>
                  </a:tcPr>
                </a:tc>
                <a:tc>
                  <a:txBody>
                    <a:bodyPr/>
                    <a:lstStyle/>
                    <a:p>
                      <a:r>
                        <a:rPr lang="en-US" sz="1200" dirty="0" smtClean="0"/>
                        <a:t>Decrease</a:t>
                      </a:r>
                      <a:r>
                        <a:rPr lang="en-US" sz="1200" baseline="0" dirty="0" smtClean="0"/>
                        <a:t> in Accounts Payable</a:t>
                      </a:r>
                      <a:endParaRPr lang="en-US" sz="1200" dirty="0"/>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r h="304800">
                <a:tc>
                  <a:txBody>
                    <a:bodyPr/>
                    <a:lstStyle/>
                    <a:p>
                      <a:endParaRPr lang="en-US" sz="1200" dirty="0"/>
                    </a:p>
                  </a:txBody>
                  <a:tcPr>
                    <a:solidFill>
                      <a:schemeClr val="accent3">
                        <a:lumMod val="20000"/>
                        <a:lumOff val="80000"/>
                      </a:schemeClr>
                    </a:solidFill>
                  </a:tcPr>
                </a:tc>
                <a:tc>
                  <a:txBody>
                    <a:bodyPr/>
                    <a:lstStyle/>
                    <a:p>
                      <a:r>
                        <a:rPr lang="en-US" sz="1200" dirty="0" smtClean="0"/>
                        <a:t>Cash Payments to Suppliers</a:t>
                      </a:r>
                      <a:endParaRPr lang="en-US" sz="1200" dirty="0"/>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03932820"/>
              </p:ext>
            </p:extLst>
          </p:nvPr>
        </p:nvGraphicFramePr>
        <p:xfrm>
          <a:off x="5715000" y="2971800"/>
          <a:ext cx="3276600" cy="1828800"/>
        </p:xfrm>
        <a:graphic>
          <a:graphicData uri="http://schemas.openxmlformats.org/drawingml/2006/table">
            <a:tbl>
              <a:tblPr firstRow="1" bandRow="1">
                <a:tableStyleId>{2D5ABB26-0587-4C30-8999-92F81FD0307C}</a:tableStyleId>
              </a:tblPr>
              <a:tblGrid>
                <a:gridCol w="256989">
                  <a:extLst>
                    <a:ext uri="{9D8B030D-6E8A-4147-A177-3AD203B41FA5}">
                      <a16:colId xmlns:a16="http://schemas.microsoft.com/office/drawing/2014/main" val="20000"/>
                    </a:ext>
                  </a:extLst>
                </a:gridCol>
                <a:gridCol w="3019611">
                  <a:extLst>
                    <a:ext uri="{9D8B030D-6E8A-4147-A177-3AD203B41FA5}">
                      <a16:colId xmlns:a16="http://schemas.microsoft.com/office/drawing/2014/main" val="20001"/>
                    </a:ext>
                  </a:extLst>
                </a:gridCol>
              </a:tblGrid>
              <a:tr h="304800">
                <a:tc>
                  <a:txBody>
                    <a:bodyPr/>
                    <a:lstStyle/>
                    <a:p>
                      <a:endParaRPr lang="en-US" sz="1200" dirty="0"/>
                    </a:p>
                  </a:txBody>
                  <a:tcPr>
                    <a:solidFill>
                      <a:schemeClr val="accent2">
                        <a:lumMod val="20000"/>
                        <a:lumOff val="80000"/>
                      </a:schemeClr>
                    </a:solidFill>
                  </a:tcPr>
                </a:tc>
                <a:tc>
                  <a:txBody>
                    <a:bodyPr/>
                    <a:lstStyle/>
                    <a:p>
                      <a:r>
                        <a:rPr lang="en-US" sz="1200" b="1" dirty="0" smtClean="0"/>
                        <a:t>Other Expenses</a:t>
                      </a:r>
                      <a:endParaRPr lang="en-US" sz="1200" b="1" dirty="0"/>
                    </a:p>
                  </a:txBody>
                  <a:tcPr>
                    <a:solidFill>
                      <a:schemeClr val="accent2">
                        <a:lumMod val="20000"/>
                        <a:lumOff val="80000"/>
                      </a:schemeClr>
                    </a:solidFill>
                  </a:tcPr>
                </a:tc>
                <a:extLst>
                  <a:ext uri="{0D108BD9-81ED-4DB2-BD59-A6C34878D82A}">
                    <a16:rowId xmlns:a16="http://schemas.microsoft.com/office/drawing/2014/main" val="10000"/>
                  </a:ext>
                </a:extLst>
              </a:tr>
              <a:tr h="304800">
                <a:tc>
                  <a:txBody>
                    <a:bodyPr/>
                    <a:lstStyle/>
                    <a:p>
                      <a:r>
                        <a:rPr lang="en-US" sz="1200" dirty="0" smtClean="0"/>
                        <a:t>+</a:t>
                      </a:r>
                      <a:endParaRPr lang="en-US" sz="1200" dirty="0"/>
                    </a:p>
                  </a:txBody>
                  <a:tcPr>
                    <a:solidFill>
                      <a:schemeClr val="accent2">
                        <a:lumMod val="20000"/>
                        <a:lumOff val="80000"/>
                      </a:schemeClr>
                    </a:solidFill>
                  </a:tcPr>
                </a:tc>
                <a:tc>
                  <a:txBody>
                    <a:bodyPr/>
                    <a:lstStyle/>
                    <a:p>
                      <a:r>
                        <a:rPr lang="en-US" sz="1200" dirty="0" smtClean="0"/>
                        <a:t>Increase in Prepaid</a:t>
                      </a:r>
                      <a:r>
                        <a:rPr lang="en-US" sz="1200" baseline="0" dirty="0" smtClean="0"/>
                        <a:t> Expenses</a:t>
                      </a:r>
                      <a:endParaRPr lang="en-US" sz="1200" dirty="0"/>
                    </a:p>
                  </a:txBody>
                  <a:tcPr>
                    <a:solidFill>
                      <a:schemeClr val="accent2">
                        <a:lumMod val="20000"/>
                        <a:lumOff val="80000"/>
                      </a:schemeClr>
                    </a:solidFill>
                  </a:tcPr>
                </a:tc>
                <a:extLst>
                  <a:ext uri="{0D108BD9-81ED-4DB2-BD59-A6C34878D82A}">
                    <a16:rowId xmlns:a16="http://schemas.microsoft.com/office/drawing/2014/main" val="10001"/>
                  </a:ext>
                </a:extLst>
              </a:tr>
              <a:tr h="304800">
                <a:tc>
                  <a:txBody>
                    <a:bodyPr/>
                    <a:lstStyle/>
                    <a:p>
                      <a:r>
                        <a:rPr lang="en-US" sz="1200" dirty="0" smtClean="0"/>
                        <a:t>-</a:t>
                      </a:r>
                      <a:endParaRPr lang="en-US" sz="1200" dirty="0"/>
                    </a:p>
                  </a:txBody>
                  <a:tcPr>
                    <a:solidFill>
                      <a:schemeClr val="accent2">
                        <a:lumMod val="20000"/>
                        <a:lumOff val="80000"/>
                      </a:schemeClr>
                    </a:solidFill>
                  </a:tcPr>
                </a:tc>
                <a:tc>
                  <a:txBody>
                    <a:bodyPr/>
                    <a:lstStyle/>
                    <a:p>
                      <a:r>
                        <a:rPr lang="en-US" sz="1200" dirty="0" smtClean="0"/>
                        <a:t>Decrease in Prepaid</a:t>
                      </a:r>
                      <a:r>
                        <a:rPr lang="en-US" sz="1200" baseline="0" dirty="0" smtClean="0"/>
                        <a:t> Expenses</a:t>
                      </a:r>
                      <a:endParaRPr lang="en-US" sz="1200" dirty="0"/>
                    </a:p>
                  </a:txBody>
                  <a:tcPr>
                    <a:solidFill>
                      <a:schemeClr val="accent2">
                        <a:lumMod val="20000"/>
                        <a:lumOff val="80000"/>
                      </a:schemeClr>
                    </a:solidFill>
                  </a:tcPr>
                </a:tc>
                <a:extLst>
                  <a:ext uri="{0D108BD9-81ED-4DB2-BD59-A6C34878D82A}">
                    <a16:rowId xmlns:a16="http://schemas.microsoft.com/office/drawing/2014/main" val="10002"/>
                  </a:ext>
                </a:extLst>
              </a:tr>
              <a:tr h="304800">
                <a:tc>
                  <a:txBody>
                    <a:bodyPr/>
                    <a:lstStyle/>
                    <a:p>
                      <a:r>
                        <a:rPr lang="en-US" sz="1200" dirty="0" smtClean="0"/>
                        <a:t>-</a:t>
                      </a:r>
                      <a:endParaRPr lang="en-US" sz="1200" dirty="0"/>
                    </a:p>
                  </a:txBody>
                  <a:tcPr>
                    <a:solidFill>
                      <a:schemeClr val="accent2">
                        <a:lumMod val="20000"/>
                        <a:lumOff val="80000"/>
                      </a:schemeClr>
                    </a:solidFill>
                  </a:tcPr>
                </a:tc>
                <a:tc>
                  <a:txBody>
                    <a:bodyPr/>
                    <a:lstStyle/>
                    <a:p>
                      <a:r>
                        <a:rPr lang="en-US" sz="1200" dirty="0" smtClean="0"/>
                        <a:t>Increase in Accrued</a:t>
                      </a:r>
                      <a:r>
                        <a:rPr lang="en-US" sz="1200" baseline="0" dirty="0" smtClean="0"/>
                        <a:t> Expenses</a:t>
                      </a:r>
                      <a:endParaRPr lang="en-US" sz="1200" dirty="0"/>
                    </a:p>
                  </a:txBody>
                  <a:tcPr>
                    <a:solidFill>
                      <a:schemeClr val="accent2">
                        <a:lumMod val="20000"/>
                        <a:lumOff val="80000"/>
                      </a:schemeClr>
                    </a:solidFill>
                  </a:tcPr>
                </a:tc>
                <a:extLst>
                  <a:ext uri="{0D108BD9-81ED-4DB2-BD59-A6C34878D82A}">
                    <a16:rowId xmlns:a16="http://schemas.microsoft.com/office/drawing/2014/main" val="10003"/>
                  </a:ext>
                </a:extLst>
              </a:tr>
              <a:tr h="304800">
                <a:tc>
                  <a:txBody>
                    <a:bodyPr/>
                    <a:lstStyle/>
                    <a:p>
                      <a:r>
                        <a:rPr lang="en-US" sz="1200" dirty="0" smtClean="0"/>
                        <a:t>+</a:t>
                      </a:r>
                      <a:endParaRPr lang="en-US" sz="1200" dirty="0"/>
                    </a:p>
                  </a:txBody>
                  <a:tcPr>
                    <a:solidFill>
                      <a:schemeClr val="accent2">
                        <a:lumMod val="20000"/>
                        <a:lumOff val="80000"/>
                      </a:schemeClr>
                    </a:solidFill>
                  </a:tcPr>
                </a:tc>
                <a:tc>
                  <a:txBody>
                    <a:bodyPr/>
                    <a:lstStyle/>
                    <a:p>
                      <a:r>
                        <a:rPr lang="en-US" sz="1200" dirty="0" smtClean="0"/>
                        <a:t>Decrease</a:t>
                      </a:r>
                      <a:r>
                        <a:rPr lang="en-US" sz="1200" baseline="0" dirty="0" smtClean="0"/>
                        <a:t> in Accrued Expenses</a:t>
                      </a:r>
                      <a:endParaRPr lang="en-US" sz="1200"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304800">
                <a:tc>
                  <a:txBody>
                    <a:bodyPr/>
                    <a:lstStyle/>
                    <a:p>
                      <a:endParaRPr lang="en-US" sz="1200" dirty="0"/>
                    </a:p>
                  </a:txBody>
                  <a:tcPr>
                    <a:solidFill>
                      <a:schemeClr val="accent2">
                        <a:lumMod val="20000"/>
                        <a:lumOff val="80000"/>
                      </a:schemeClr>
                    </a:solidFill>
                  </a:tcPr>
                </a:tc>
                <a:tc>
                  <a:txBody>
                    <a:bodyPr/>
                    <a:lstStyle/>
                    <a:p>
                      <a:r>
                        <a:rPr lang="en-US" sz="1200" dirty="0" smtClean="0"/>
                        <a:t>Cash Payments for</a:t>
                      </a:r>
                      <a:r>
                        <a:rPr lang="en-US" sz="1200" baseline="0" dirty="0" smtClean="0"/>
                        <a:t> Expenses</a:t>
                      </a:r>
                      <a:endParaRPr lang="en-US" sz="1200" dirty="0"/>
                    </a:p>
                  </a:txBody>
                  <a:tcP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51666385"/>
              </p:ext>
            </p:extLst>
          </p:nvPr>
        </p:nvGraphicFramePr>
        <p:xfrm>
          <a:off x="5715000" y="4953000"/>
          <a:ext cx="3276600" cy="1828800"/>
        </p:xfrm>
        <a:graphic>
          <a:graphicData uri="http://schemas.openxmlformats.org/drawingml/2006/table">
            <a:tbl>
              <a:tblPr firstRow="1" bandRow="1">
                <a:tableStyleId>{2D5ABB26-0587-4C30-8999-92F81FD0307C}</a:tableStyleId>
              </a:tblPr>
              <a:tblGrid>
                <a:gridCol w="256989">
                  <a:extLst>
                    <a:ext uri="{9D8B030D-6E8A-4147-A177-3AD203B41FA5}">
                      <a16:colId xmlns:a16="http://schemas.microsoft.com/office/drawing/2014/main" val="20000"/>
                    </a:ext>
                  </a:extLst>
                </a:gridCol>
                <a:gridCol w="3019611">
                  <a:extLst>
                    <a:ext uri="{9D8B030D-6E8A-4147-A177-3AD203B41FA5}">
                      <a16:colId xmlns:a16="http://schemas.microsoft.com/office/drawing/2014/main" val="20001"/>
                    </a:ext>
                  </a:extLst>
                </a:gridCol>
              </a:tblGrid>
              <a:tr h="304800">
                <a:tc>
                  <a:txBody>
                    <a:bodyPr/>
                    <a:lstStyle/>
                    <a:p>
                      <a:endParaRPr lang="en-US" sz="1200" dirty="0"/>
                    </a:p>
                  </a:txBody>
                  <a:tcPr>
                    <a:solidFill>
                      <a:schemeClr val="bg2">
                        <a:lumMod val="90000"/>
                      </a:schemeClr>
                    </a:solidFill>
                  </a:tcPr>
                </a:tc>
                <a:tc>
                  <a:txBody>
                    <a:bodyPr/>
                    <a:lstStyle/>
                    <a:p>
                      <a:r>
                        <a:rPr lang="en-US" sz="1200" b="1" dirty="0" smtClean="0"/>
                        <a:t>Income Tax Expense</a:t>
                      </a:r>
                      <a:endParaRPr lang="en-US" sz="1200" b="1" dirty="0"/>
                    </a:p>
                  </a:txBody>
                  <a:tcPr>
                    <a:solidFill>
                      <a:schemeClr val="bg2">
                        <a:lumMod val="90000"/>
                      </a:schemeClr>
                    </a:solidFill>
                  </a:tcPr>
                </a:tc>
                <a:extLst>
                  <a:ext uri="{0D108BD9-81ED-4DB2-BD59-A6C34878D82A}">
                    <a16:rowId xmlns:a16="http://schemas.microsoft.com/office/drawing/2014/main" val="10000"/>
                  </a:ext>
                </a:extLst>
              </a:tr>
              <a:tr h="304800">
                <a:tc>
                  <a:txBody>
                    <a:bodyPr/>
                    <a:lstStyle/>
                    <a:p>
                      <a:r>
                        <a:rPr lang="en-US" sz="1200" dirty="0" smtClean="0"/>
                        <a:t>+</a:t>
                      </a:r>
                      <a:endParaRPr lang="en-US" sz="1200" dirty="0"/>
                    </a:p>
                  </a:txBody>
                  <a:tcPr>
                    <a:solidFill>
                      <a:schemeClr val="bg2">
                        <a:lumMod val="90000"/>
                      </a:schemeClr>
                    </a:solidFill>
                  </a:tcPr>
                </a:tc>
                <a:tc>
                  <a:txBody>
                    <a:bodyPr/>
                    <a:lstStyle/>
                    <a:p>
                      <a:r>
                        <a:rPr lang="en-US" sz="1200" dirty="0" smtClean="0"/>
                        <a:t>Increase in Prepaid</a:t>
                      </a:r>
                      <a:r>
                        <a:rPr lang="en-US" sz="1200" baseline="0" dirty="0" smtClean="0"/>
                        <a:t> Income Tax</a:t>
                      </a:r>
                      <a:endParaRPr lang="en-US" sz="1200" dirty="0"/>
                    </a:p>
                  </a:txBody>
                  <a:tcPr>
                    <a:solidFill>
                      <a:schemeClr val="bg2">
                        <a:lumMod val="90000"/>
                      </a:schemeClr>
                    </a:solidFill>
                  </a:tcPr>
                </a:tc>
                <a:extLst>
                  <a:ext uri="{0D108BD9-81ED-4DB2-BD59-A6C34878D82A}">
                    <a16:rowId xmlns:a16="http://schemas.microsoft.com/office/drawing/2014/main" val="10001"/>
                  </a:ext>
                </a:extLst>
              </a:tr>
              <a:tr h="304800">
                <a:tc>
                  <a:txBody>
                    <a:bodyPr/>
                    <a:lstStyle/>
                    <a:p>
                      <a:r>
                        <a:rPr lang="en-US" sz="1200" dirty="0" smtClean="0"/>
                        <a:t>-</a:t>
                      </a:r>
                      <a:endParaRPr lang="en-US" sz="1200" dirty="0"/>
                    </a:p>
                  </a:txBody>
                  <a:tcPr>
                    <a:solidFill>
                      <a:schemeClr val="bg2">
                        <a:lumMod val="90000"/>
                      </a:schemeClr>
                    </a:solidFill>
                  </a:tcPr>
                </a:tc>
                <a:tc>
                  <a:txBody>
                    <a:bodyPr/>
                    <a:lstStyle/>
                    <a:p>
                      <a:r>
                        <a:rPr lang="en-US" sz="1200" dirty="0" smtClean="0"/>
                        <a:t>Decrease in Prepaid</a:t>
                      </a:r>
                      <a:r>
                        <a:rPr lang="en-US" sz="1200" baseline="0" dirty="0" smtClean="0"/>
                        <a:t> Income Tax</a:t>
                      </a:r>
                      <a:endParaRPr lang="en-US" sz="1200" dirty="0"/>
                    </a:p>
                  </a:txBody>
                  <a:tcPr>
                    <a:solidFill>
                      <a:schemeClr val="bg2">
                        <a:lumMod val="90000"/>
                      </a:schemeClr>
                    </a:solidFill>
                  </a:tcPr>
                </a:tc>
                <a:extLst>
                  <a:ext uri="{0D108BD9-81ED-4DB2-BD59-A6C34878D82A}">
                    <a16:rowId xmlns:a16="http://schemas.microsoft.com/office/drawing/2014/main" val="10002"/>
                  </a:ext>
                </a:extLst>
              </a:tr>
              <a:tr h="304800">
                <a:tc>
                  <a:txBody>
                    <a:bodyPr/>
                    <a:lstStyle/>
                    <a:p>
                      <a:r>
                        <a:rPr lang="en-US" sz="1200" dirty="0" smtClean="0"/>
                        <a:t>-</a:t>
                      </a:r>
                      <a:endParaRPr lang="en-US" sz="1200" dirty="0"/>
                    </a:p>
                  </a:txBody>
                  <a:tcPr>
                    <a:solidFill>
                      <a:schemeClr val="bg2">
                        <a:lumMod val="90000"/>
                      </a:schemeClr>
                    </a:solidFill>
                  </a:tcPr>
                </a:tc>
                <a:tc>
                  <a:txBody>
                    <a:bodyPr/>
                    <a:lstStyle/>
                    <a:p>
                      <a:r>
                        <a:rPr lang="en-US" sz="1200" dirty="0" smtClean="0"/>
                        <a:t>Increase in Income</a:t>
                      </a:r>
                      <a:r>
                        <a:rPr lang="en-US" sz="1200" baseline="0" dirty="0" smtClean="0"/>
                        <a:t> Tax Payable</a:t>
                      </a:r>
                      <a:endParaRPr lang="en-US" sz="1200" dirty="0"/>
                    </a:p>
                  </a:txBody>
                  <a:tcPr>
                    <a:solidFill>
                      <a:schemeClr val="bg2">
                        <a:lumMod val="90000"/>
                      </a:schemeClr>
                    </a:solidFill>
                  </a:tcPr>
                </a:tc>
                <a:extLst>
                  <a:ext uri="{0D108BD9-81ED-4DB2-BD59-A6C34878D82A}">
                    <a16:rowId xmlns:a16="http://schemas.microsoft.com/office/drawing/2014/main" val="10003"/>
                  </a:ext>
                </a:extLst>
              </a:tr>
              <a:tr h="304800">
                <a:tc>
                  <a:txBody>
                    <a:bodyPr/>
                    <a:lstStyle/>
                    <a:p>
                      <a:r>
                        <a:rPr lang="en-US" sz="1200" dirty="0" smtClean="0"/>
                        <a:t>+</a:t>
                      </a:r>
                      <a:endParaRPr lang="en-US" sz="1200" dirty="0"/>
                    </a:p>
                  </a:txBody>
                  <a:tcPr>
                    <a:solidFill>
                      <a:schemeClr val="bg2">
                        <a:lumMod val="90000"/>
                      </a:schemeClr>
                    </a:solidFill>
                  </a:tcPr>
                </a:tc>
                <a:tc>
                  <a:txBody>
                    <a:bodyPr/>
                    <a:lstStyle/>
                    <a:p>
                      <a:r>
                        <a:rPr lang="en-US" sz="1200" dirty="0" smtClean="0"/>
                        <a:t>Decrease</a:t>
                      </a:r>
                      <a:r>
                        <a:rPr lang="en-US" sz="1200" baseline="0" dirty="0" smtClean="0"/>
                        <a:t> in Income Tax Payable</a:t>
                      </a:r>
                      <a:endParaRPr lang="en-US" sz="1200" dirty="0"/>
                    </a:p>
                  </a:txBody>
                  <a:tcPr>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04800">
                <a:tc>
                  <a:txBody>
                    <a:bodyPr/>
                    <a:lstStyle/>
                    <a:p>
                      <a:endParaRPr lang="en-US" sz="1200" dirty="0"/>
                    </a:p>
                  </a:txBody>
                  <a:tcPr>
                    <a:solidFill>
                      <a:schemeClr val="bg2">
                        <a:lumMod val="90000"/>
                      </a:schemeClr>
                    </a:solidFill>
                  </a:tcPr>
                </a:tc>
                <a:tc>
                  <a:txBody>
                    <a:bodyPr/>
                    <a:lstStyle/>
                    <a:p>
                      <a:r>
                        <a:rPr lang="en-US" sz="1200" dirty="0" smtClean="0"/>
                        <a:t>Cash Payments for</a:t>
                      </a:r>
                      <a:r>
                        <a:rPr lang="en-US" sz="1200" baseline="0" dirty="0" smtClean="0"/>
                        <a:t> Expenses</a:t>
                      </a:r>
                      <a:endParaRPr lang="en-US" sz="1200" dirty="0"/>
                    </a:p>
                  </a:txBody>
                  <a:tcPr>
                    <a:lnT w="12700" cap="flat" cmpd="sng" algn="ctr">
                      <a:solidFill>
                        <a:schemeClr val="tx1"/>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16743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35</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6629400" cy="609600"/>
          </a:xfrm>
          <a:noFill/>
        </p:spPr>
        <p:txBody>
          <a:bodyPr lIns="0" tIns="0" rIns="0" bIns="0"/>
          <a:lstStyle/>
          <a:p>
            <a:pPr eaLnBrk="1" hangingPunct="1"/>
            <a:r>
              <a:rPr lang="en-US" altLang="en-US" sz="2400" b="1" dirty="0">
                <a:solidFill>
                  <a:schemeClr val="bg1"/>
                </a:solidFill>
              </a:rPr>
              <a:t>Cash Flow from Operations - Direct Method</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029200"/>
          </a:xfrm>
          <a:noFill/>
        </p:spPr>
        <p:txBody>
          <a:bodyPr lIns="0" tIns="0" rIns="0" bIns="0"/>
          <a:lstStyle/>
          <a:p>
            <a:pPr marL="0" indent="0">
              <a:buNone/>
            </a:pPr>
            <a:r>
              <a:rPr lang="en-US" sz="1400" dirty="0" smtClean="0"/>
              <a:t>Consider the following Operating </a:t>
            </a:r>
            <a:r>
              <a:rPr lang="en-US" sz="1400" dirty="0"/>
              <a:t>Activities section of the </a:t>
            </a:r>
            <a:r>
              <a:rPr lang="en-US" sz="1400" dirty="0" smtClean="0"/>
              <a:t>Statement </a:t>
            </a:r>
            <a:r>
              <a:rPr lang="en-US" sz="1400" dirty="0"/>
              <a:t>of </a:t>
            </a:r>
            <a:r>
              <a:rPr lang="en-US" sz="1400" dirty="0" smtClean="0"/>
              <a:t>Cash Flows </a:t>
            </a:r>
            <a:r>
              <a:rPr lang="en-US" sz="1400" dirty="0"/>
              <a:t>for </a:t>
            </a:r>
            <a:r>
              <a:rPr lang="en-US" sz="1400" dirty="0" smtClean="0"/>
              <a:t>Firm X </a:t>
            </a:r>
            <a:r>
              <a:rPr lang="en-US" sz="1400" dirty="0"/>
              <a:t>prepared using the direct method. Notice that the net cash provided by operating activities is $53,269, which </a:t>
            </a:r>
            <a:r>
              <a:rPr lang="en-US" sz="1400" dirty="0" smtClean="0"/>
              <a:t>would be </a:t>
            </a:r>
            <a:r>
              <a:rPr lang="en-US" sz="1400" dirty="0"/>
              <a:t>the same </a:t>
            </a:r>
            <a:r>
              <a:rPr lang="en-US" sz="1400" dirty="0" smtClean="0"/>
              <a:t>amount derived </a:t>
            </a:r>
            <a:r>
              <a:rPr lang="en-US" sz="1400" dirty="0"/>
              <a:t>using the indirect method.</a:t>
            </a:r>
          </a:p>
        </p:txBody>
      </p:sp>
      <p:graphicFrame>
        <p:nvGraphicFramePr>
          <p:cNvPr id="5" name="Table 4"/>
          <p:cNvGraphicFramePr>
            <a:graphicFrameLocks noGrp="1"/>
          </p:cNvGraphicFramePr>
          <p:nvPr>
            <p:extLst>
              <p:ext uri="{D42A27DB-BD31-4B8C-83A1-F6EECF244321}">
                <p14:modId xmlns:p14="http://schemas.microsoft.com/office/powerpoint/2010/main" val="770708151"/>
              </p:ext>
            </p:extLst>
          </p:nvPr>
        </p:nvGraphicFramePr>
        <p:xfrm>
          <a:off x="1828800" y="2438400"/>
          <a:ext cx="5486400" cy="2514603"/>
        </p:xfrm>
        <a:graphic>
          <a:graphicData uri="http://schemas.openxmlformats.org/drawingml/2006/table">
            <a:tbl>
              <a:tblPr firstRow="1" bandRow="1">
                <a:tableStyleId>{3B4B98B0-60AC-42C2-AFA5-B58CD77FA1E5}</a:tableStyleId>
              </a:tblPr>
              <a:tblGrid>
                <a:gridCol w="3983277">
                  <a:extLst>
                    <a:ext uri="{9D8B030D-6E8A-4147-A177-3AD203B41FA5}">
                      <a16:colId xmlns:a16="http://schemas.microsoft.com/office/drawing/2014/main" val="20000"/>
                    </a:ext>
                  </a:extLst>
                </a:gridCol>
                <a:gridCol w="1503123">
                  <a:extLst>
                    <a:ext uri="{9D8B030D-6E8A-4147-A177-3AD203B41FA5}">
                      <a16:colId xmlns:a16="http://schemas.microsoft.com/office/drawing/2014/main" val="20001"/>
                    </a:ext>
                  </a:extLst>
                </a:gridCol>
              </a:tblGrid>
              <a:tr h="359229">
                <a:tc>
                  <a:txBody>
                    <a:bodyPr/>
                    <a:lstStyle/>
                    <a:p>
                      <a:r>
                        <a:rPr lang="en-US" sz="1400" dirty="0" smtClean="0"/>
                        <a:t>Cash flows from operating activities </a:t>
                      </a:r>
                      <a:endParaRPr lang="en-US" sz="1400" b="1" dirty="0" smtClean="0"/>
                    </a:p>
                  </a:txBody>
                  <a:tcPr/>
                </a:tc>
                <a:tc>
                  <a:txBody>
                    <a:bodyPr/>
                    <a:lstStyle/>
                    <a:p>
                      <a:pPr algn="r"/>
                      <a:endParaRPr lang="en-US" sz="1400" dirty="0" smtClean="0"/>
                    </a:p>
                  </a:txBody>
                  <a:tcPr/>
                </a:tc>
                <a:extLst>
                  <a:ext uri="{0D108BD9-81ED-4DB2-BD59-A6C34878D82A}">
                    <a16:rowId xmlns:a16="http://schemas.microsoft.com/office/drawing/2014/main" val="10000"/>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  Cash collected from customers</a:t>
                      </a:r>
                    </a:p>
                  </a:txBody>
                  <a:tcPr/>
                </a:tc>
                <a:tc>
                  <a:txBody>
                    <a:bodyPr/>
                    <a:lstStyle/>
                    <a:p>
                      <a:pPr algn="r"/>
                      <a:r>
                        <a:rPr lang="en-US" sz="1400" dirty="0" smtClean="0"/>
                        <a:t>$646,999</a:t>
                      </a:r>
                      <a:endParaRPr lang="en-US" sz="1400" dirty="0"/>
                    </a:p>
                  </a:txBody>
                  <a:tcPr/>
                </a:tc>
                <a:extLst>
                  <a:ext uri="{0D108BD9-81ED-4DB2-BD59-A6C34878D82A}">
                    <a16:rowId xmlns:a16="http://schemas.microsoft.com/office/drawing/2014/main" val="10001"/>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  Cash payments to suppliers</a:t>
                      </a:r>
                    </a:p>
                  </a:txBody>
                  <a:tcPr/>
                </a:tc>
                <a:tc>
                  <a:txBody>
                    <a:bodyPr/>
                    <a:lstStyle/>
                    <a:p>
                      <a:pPr algn="r"/>
                      <a:r>
                        <a:rPr lang="en-US" sz="1400" dirty="0" smtClean="0"/>
                        <a:t>(426,815)</a:t>
                      </a:r>
                      <a:endParaRPr lang="en-US" sz="1400" dirty="0"/>
                    </a:p>
                  </a:txBody>
                  <a:tcPr/>
                </a:tc>
                <a:extLst>
                  <a:ext uri="{0D108BD9-81ED-4DB2-BD59-A6C34878D82A}">
                    <a16:rowId xmlns:a16="http://schemas.microsoft.com/office/drawing/2014/main" val="10002"/>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  Cash payments for other expenses</a:t>
                      </a:r>
                    </a:p>
                  </a:txBody>
                  <a:tcPr/>
                </a:tc>
                <a:tc>
                  <a:txBody>
                    <a:bodyPr/>
                    <a:lstStyle/>
                    <a:p>
                      <a:pPr algn="r"/>
                      <a:r>
                        <a:rPr lang="en-US" sz="1400" dirty="0" smtClean="0"/>
                        <a:t>(146,115)</a:t>
                      </a:r>
                      <a:endParaRPr lang="en-US" sz="1400" dirty="0"/>
                    </a:p>
                  </a:txBody>
                  <a:tcPr/>
                </a:tc>
                <a:extLst>
                  <a:ext uri="{0D108BD9-81ED-4DB2-BD59-A6C34878D82A}">
                    <a16:rowId xmlns:a16="http://schemas.microsoft.com/office/drawing/2014/main" val="10003"/>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  Cash payments for interest</a:t>
                      </a:r>
                    </a:p>
                  </a:txBody>
                  <a:tcPr/>
                </a:tc>
                <a:tc>
                  <a:txBody>
                    <a:bodyPr/>
                    <a:lstStyle/>
                    <a:p>
                      <a:pPr algn="r"/>
                      <a:r>
                        <a:rPr lang="en-US" sz="1400" dirty="0" smtClean="0"/>
                        <a:t>(    1,326)</a:t>
                      </a:r>
                      <a:endParaRPr lang="en-US" sz="1400" dirty="0"/>
                    </a:p>
                  </a:txBody>
                  <a:tcPr/>
                </a:tc>
                <a:extLst>
                  <a:ext uri="{0D108BD9-81ED-4DB2-BD59-A6C34878D82A}">
                    <a16:rowId xmlns:a16="http://schemas.microsoft.com/office/drawing/2014/main" val="10004"/>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  Cash payments for income taxes</a:t>
                      </a:r>
                    </a:p>
                  </a:txBody>
                  <a:tcPr>
                    <a:lnB w="12700" cap="flat" cmpd="sng" algn="ctr">
                      <a:solidFill>
                        <a:schemeClr val="tx1"/>
                      </a:solidFill>
                      <a:prstDash val="solid"/>
                      <a:round/>
                      <a:headEnd type="none" w="med" len="med"/>
                      <a:tailEnd type="none" w="med" len="med"/>
                    </a:lnB>
                  </a:tcPr>
                </a:tc>
                <a:tc>
                  <a:txBody>
                    <a:bodyPr/>
                    <a:lstStyle/>
                    <a:p>
                      <a:pPr algn="r"/>
                      <a:r>
                        <a:rPr lang="en-US" sz="1400" dirty="0" smtClean="0"/>
                        <a:t>(  19,474)</a:t>
                      </a:r>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592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C00000"/>
                          </a:solidFill>
                        </a:rPr>
                        <a:t>Net cash provided by operating activities</a:t>
                      </a:r>
                    </a:p>
                  </a:txBody>
                  <a:tcPr>
                    <a:lnT w="12700" cap="flat" cmpd="sng" algn="ctr">
                      <a:solidFill>
                        <a:schemeClr val="tx1"/>
                      </a:solidFill>
                      <a:prstDash val="solid"/>
                      <a:round/>
                      <a:headEnd type="none" w="med" len="med"/>
                      <a:tailEnd type="none" w="med" len="med"/>
                    </a:lnT>
                  </a:tcPr>
                </a:tc>
                <a:tc>
                  <a:txBody>
                    <a:bodyPr/>
                    <a:lstStyle/>
                    <a:p>
                      <a:pPr algn="r"/>
                      <a:r>
                        <a:rPr lang="en-US" sz="1400" dirty="0" smtClean="0">
                          <a:solidFill>
                            <a:srgbClr val="C00000"/>
                          </a:solidFill>
                        </a:rPr>
                        <a:t>$  53,269</a:t>
                      </a:r>
                      <a:endParaRPr lang="en-US" sz="1400" dirty="0">
                        <a:solidFill>
                          <a:srgbClr val="C00000"/>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2333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36</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Indirect Method</a:t>
            </a:r>
            <a:endParaRPr lang="en-US" sz="2800" dirty="0"/>
          </a:p>
        </p:txBody>
      </p:sp>
    </p:spTree>
    <p:extLst>
      <p:ext uri="{BB962C8B-B14F-4D97-AF65-F5344CB8AC3E}">
        <p14:creationId xmlns:p14="http://schemas.microsoft.com/office/powerpoint/2010/main" val="872848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37</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924800" cy="609600"/>
          </a:xfrm>
          <a:noFill/>
        </p:spPr>
        <p:txBody>
          <a:bodyPr lIns="0" tIns="0" rIns="0" bIns="0"/>
          <a:lstStyle/>
          <a:p>
            <a:pPr eaLnBrk="1" hangingPunct="1"/>
            <a:r>
              <a:rPr lang="en-US" altLang="en-US" sz="2400" b="1" dirty="0" smtClean="0">
                <a:solidFill>
                  <a:srgbClr val="FFFFFF"/>
                </a:solidFill>
              </a:rPr>
              <a:t>Reporting Cash Flow from Operations</a:t>
            </a:r>
            <a:endParaRPr lang="en-US" altLang="en-US" sz="2800" dirty="0" smtClean="0">
              <a:solidFill>
                <a:schemeClr val="bg1"/>
              </a:solidFill>
            </a:endParaRPr>
          </a:p>
        </p:txBody>
      </p:sp>
      <p:sp>
        <p:nvSpPr>
          <p:cNvPr id="9220" name="Rectangle 3"/>
          <p:cNvSpPr>
            <a:spLocks noGrp="1" noChangeArrowheads="1"/>
          </p:cNvSpPr>
          <p:nvPr>
            <p:ph type="body" idx="1"/>
          </p:nvPr>
        </p:nvSpPr>
        <p:spPr>
          <a:xfrm>
            <a:off x="1143000" y="1219200"/>
            <a:ext cx="7696200" cy="5314950"/>
          </a:xfrm>
          <a:noFill/>
        </p:spPr>
        <p:txBody>
          <a:bodyPr lIns="0" tIns="0" rIns="0" bIns="0"/>
          <a:lstStyle/>
          <a:p>
            <a:pPr marL="0" indent="0">
              <a:buNone/>
            </a:pPr>
            <a:r>
              <a:rPr lang="en-US" sz="1400" dirty="0" smtClean="0"/>
              <a:t>Virtually </a:t>
            </a:r>
            <a:r>
              <a:rPr lang="en-US" sz="1400" dirty="0"/>
              <a:t>all U.S. companies choose the </a:t>
            </a:r>
            <a:r>
              <a:rPr lang="en-US" sz="1400" dirty="0">
                <a:solidFill>
                  <a:srgbClr val="002060"/>
                </a:solidFill>
              </a:rPr>
              <a:t>indirect </a:t>
            </a:r>
            <a:r>
              <a:rPr lang="en-US" sz="1400" dirty="0" smtClean="0">
                <a:solidFill>
                  <a:srgbClr val="002060"/>
                </a:solidFill>
              </a:rPr>
              <a:t>method</a:t>
            </a:r>
            <a:r>
              <a:rPr lang="en-US" sz="1400" dirty="0" smtClean="0"/>
              <a:t>. </a:t>
            </a:r>
            <a:r>
              <a:rPr lang="en-US" sz="1400" dirty="0"/>
              <a:t>Remember that the indirect method starts with net income and converts it to cash flows from operating activities. This involves adjusting net income for the differences in the timing of accrual basis net income and cash </a:t>
            </a:r>
            <a:r>
              <a:rPr lang="en-US" sz="1400" dirty="0" smtClean="0"/>
              <a:t>flows. </a:t>
            </a:r>
          </a:p>
          <a:p>
            <a:pPr marL="0" indent="0">
              <a:buNone/>
            </a:pPr>
            <a:endParaRPr lang="en-US" sz="1400" dirty="0"/>
          </a:p>
          <a:p>
            <a:pPr marL="863600" lvl="2" indent="0">
              <a:buNone/>
            </a:pPr>
            <a:r>
              <a:rPr lang="en-US" sz="1400" dirty="0" smtClean="0"/>
              <a:t>      Net Income</a:t>
            </a:r>
          </a:p>
          <a:p>
            <a:pPr marL="863600" lvl="2" indent="0">
              <a:buNone/>
            </a:pPr>
            <a:r>
              <a:rPr lang="en-US" sz="1400" dirty="0" smtClean="0"/>
              <a:t>  +  </a:t>
            </a:r>
            <a:r>
              <a:rPr lang="en-US" sz="1400" dirty="0" smtClean="0">
                <a:cs typeface="Arial" pitchFamily="34" charset="0"/>
              </a:rPr>
              <a:t>Noncash </a:t>
            </a:r>
            <a:r>
              <a:rPr lang="en-US" sz="1400" dirty="0">
                <a:cs typeface="Arial" pitchFamily="34" charset="0"/>
              </a:rPr>
              <a:t>expenses such as depreciation and </a:t>
            </a:r>
            <a:r>
              <a:rPr lang="en-US" sz="1400" dirty="0" smtClean="0">
                <a:cs typeface="Arial" pitchFamily="34" charset="0"/>
              </a:rPr>
              <a:t>amortization</a:t>
            </a:r>
          </a:p>
          <a:p>
            <a:pPr marL="863600" lvl="2" indent="0">
              <a:buNone/>
            </a:pPr>
            <a:r>
              <a:rPr lang="en-US" sz="1400" dirty="0" smtClean="0">
                <a:cs typeface="Arial" pitchFamily="34" charset="0"/>
              </a:rPr>
              <a:t>  +  Losses</a:t>
            </a:r>
          </a:p>
          <a:p>
            <a:pPr marL="863600" lvl="2" indent="0">
              <a:buNone/>
            </a:pPr>
            <a:r>
              <a:rPr lang="en-US" sz="1400" dirty="0" smtClean="0">
                <a:cs typeface="Arial" pitchFamily="34" charset="0"/>
              </a:rPr>
              <a:t>  -   Gains</a:t>
            </a:r>
          </a:p>
          <a:p>
            <a:pPr marL="863600" lvl="2" indent="0">
              <a:buNone/>
            </a:pPr>
            <a:r>
              <a:rPr lang="en-US" sz="1400" dirty="0">
                <a:cs typeface="Arial" pitchFamily="34" charset="0"/>
              </a:rPr>
              <a:t>+/− </a:t>
            </a:r>
            <a:r>
              <a:rPr lang="en-US" sz="1400" u="sng" dirty="0" smtClean="0">
                <a:cs typeface="Arial" pitchFamily="34" charset="0"/>
              </a:rPr>
              <a:t>Changes </a:t>
            </a:r>
            <a:r>
              <a:rPr lang="en-US" sz="1400" u="sng" dirty="0">
                <a:cs typeface="Arial" pitchFamily="34" charset="0"/>
              </a:rPr>
              <a:t>in current assets and current </a:t>
            </a:r>
            <a:r>
              <a:rPr lang="en-US" sz="1400" u="sng" dirty="0" smtClean="0">
                <a:cs typeface="Arial" pitchFamily="34" charset="0"/>
              </a:rPr>
              <a:t>liabilities</a:t>
            </a:r>
          </a:p>
          <a:p>
            <a:pPr marL="863600" lvl="2" indent="0">
              <a:buNone/>
            </a:pPr>
            <a:r>
              <a:rPr lang="en-US" sz="1400" dirty="0">
                <a:cs typeface="Arial" pitchFamily="34" charset="0"/>
              </a:rPr>
              <a:t> </a:t>
            </a:r>
            <a:r>
              <a:rPr lang="en-US" sz="1400" dirty="0" smtClean="0">
                <a:cs typeface="Arial" pitchFamily="34" charset="0"/>
              </a:rPr>
              <a:t>     Cash Flows from Operating Activities</a:t>
            </a:r>
          </a:p>
          <a:p>
            <a:pPr marL="863600" lvl="2" indent="0">
              <a:buNone/>
            </a:pPr>
            <a:endParaRPr lang="en-US" sz="1400" dirty="0">
              <a:cs typeface="Arial" pitchFamily="34" charset="0"/>
            </a:endParaRPr>
          </a:p>
          <a:p>
            <a:pPr marL="863600" lvl="2" indent="0">
              <a:buNone/>
            </a:pPr>
            <a:endParaRPr lang="en-US" sz="1400" dirty="0" smtClean="0">
              <a:cs typeface="Arial" pitchFamily="34" charset="0"/>
            </a:endParaRPr>
          </a:p>
          <a:p>
            <a:pPr marL="0" indent="0">
              <a:spcBef>
                <a:spcPct val="50000"/>
              </a:spcBef>
              <a:buNone/>
            </a:pPr>
            <a:r>
              <a:rPr lang="en-US" sz="1200" dirty="0" smtClean="0"/>
              <a:t>* Transactions </a:t>
            </a:r>
            <a:r>
              <a:rPr lang="en-US" sz="1200" dirty="0"/>
              <a:t>that cause gains and losses should be classified on the statement of cash flows as operating, investing, or financing activities, depending on their dominant characteristics. </a:t>
            </a:r>
          </a:p>
          <a:p>
            <a:endParaRPr lang="en-US" sz="1400" dirty="0"/>
          </a:p>
          <a:p>
            <a:pPr marL="0" indent="0">
              <a:buNone/>
            </a:pPr>
            <a:endParaRPr lang="en-US" sz="1400" dirty="0" smtClean="0">
              <a:cs typeface="Arial" pitchFamily="34" charset="0"/>
            </a:endParaRPr>
          </a:p>
        </p:txBody>
      </p:sp>
    </p:spTree>
    <p:extLst>
      <p:ext uri="{BB962C8B-B14F-4D97-AF65-F5344CB8AC3E}">
        <p14:creationId xmlns:p14="http://schemas.microsoft.com/office/powerpoint/2010/main" val="3026782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38</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Cash Flow from Operations - Indirect Method</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342900" indent="-342900">
              <a:spcAft>
                <a:spcPts val="600"/>
              </a:spcAft>
              <a:buFont typeface="+mj-lt"/>
              <a:buAutoNum type="arabicPeriod"/>
            </a:pPr>
            <a:r>
              <a:rPr lang="en-US" sz="1400" dirty="0"/>
              <a:t>Adjust net income for depreciation and amortization </a:t>
            </a:r>
            <a:r>
              <a:rPr lang="en-US" sz="1400" dirty="0" smtClean="0"/>
              <a:t>expense</a:t>
            </a:r>
          </a:p>
          <a:p>
            <a:pPr marL="342900" indent="-342900">
              <a:spcAft>
                <a:spcPts val="600"/>
              </a:spcAft>
              <a:buFont typeface="+mj-lt"/>
              <a:buAutoNum type="arabicPeriod"/>
            </a:pPr>
            <a:r>
              <a:rPr lang="en-US" sz="1400" dirty="0" smtClean="0"/>
              <a:t>Adjust net income for gains and losses</a:t>
            </a:r>
          </a:p>
          <a:p>
            <a:pPr marL="342900" indent="-342900">
              <a:spcAft>
                <a:spcPts val="600"/>
              </a:spcAft>
              <a:buFont typeface="+mj-lt"/>
              <a:buAutoNum type="arabicPeriod"/>
            </a:pPr>
            <a:r>
              <a:rPr lang="en-US" sz="1400" dirty="0" smtClean="0"/>
              <a:t>Adjust </a:t>
            </a:r>
            <a:r>
              <a:rPr lang="en-US" sz="1400" dirty="0"/>
              <a:t>net income for changes in current assets and current </a:t>
            </a:r>
            <a:r>
              <a:rPr lang="en-US" sz="1400" dirty="0" smtClean="0"/>
              <a:t>liabilities</a:t>
            </a:r>
          </a:p>
          <a:p>
            <a:pPr marL="749300" lvl="1" indent="-342900">
              <a:spcAft>
                <a:spcPts val="600"/>
              </a:spcAft>
              <a:buFont typeface="Wingdings" panose="05000000000000000000" pitchFamily="2" charset="2"/>
              <a:buChar char="ü"/>
            </a:pPr>
            <a:r>
              <a:rPr lang="en-US" sz="1200" dirty="0" smtClean="0"/>
              <a:t>Add </a:t>
            </a:r>
            <a:r>
              <a:rPr lang="en-US" sz="1200" dirty="0"/>
              <a:t>the change when an operating asset decreases or an operating liability </a:t>
            </a:r>
            <a:r>
              <a:rPr lang="en-US" sz="1200" dirty="0" smtClean="0"/>
              <a:t>increases</a:t>
            </a:r>
          </a:p>
          <a:p>
            <a:pPr marL="749300" lvl="1" indent="-342900">
              <a:spcAft>
                <a:spcPts val="600"/>
              </a:spcAft>
              <a:buFont typeface="Wingdings" panose="05000000000000000000" pitchFamily="2" charset="2"/>
              <a:buChar char="ü"/>
            </a:pPr>
            <a:r>
              <a:rPr lang="en-US" sz="1200" dirty="0" smtClean="0"/>
              <a:t>Subtract </a:t>
            </a:r>
            <a:r>
              <a:rPr lang="en-US" sz="1200" dirty="0"/>
              <a:t>the change when an operating asset increases or an operating liability decreases</a:t>
            </a:r>
          </a:p>
        </p:txBody>
      </p:sp>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8440" y="3048000"/>
            <a:ext cx="3927817" cy="2350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l="18085" t="8256" r="30851" b="57258"/>
          <a:stretch/>
        </p:blipFill>
        <p:spPr>
          <a:xfrm>
            <a:off x="4706257" y="4052502"/>
            <a:ext cx="4419600" cy="2692400"/>
          </a:xfrm>
          <a:prstGeom prst="rect">
            <a:avLst/>
          </a:prstGeom>
        </p:spPr>
      </p:pic>
      <p:pic>
        <p:nvPicPr>
          <p:cNvPr id="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914400" y="2770616"/>
            <a:ext cx="3927817" cy="277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age result for disney logo">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02318" y="2629296"/>
            <a:ext cx="787830" cy="5600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5368398" y="3189320"/>
            <a:ext cx="2423034" cy="738664"/>
          </a:xfrm>
          <a:prstGeom prst="rect">
            <a:avLst/>
          </a:prstGeom>
          <a:noFill/>
          <a:ln w="9525">
            <a:solidFill>
              <a:schemeClr val="tx1"/>
            </a:solidFill>
            <a:miter lim="800000"/>
            <a:headEnd/>
            <a:tailEnd/>
          </a:ln>
          <a:effectLst/>
        </p:spPr>
        <p:txBody>
          <a:bodyPr wrap="square">
            <a:spAutoFit/>
          </a:bodyPr>
          <a:lstStyle/>
          <a:p>
            <a:pPr algn="ctr" eaLnBrk="0" hangingPunct="0">
              <a:spcBef>
                <a:spcPct val="50000"/>
              </a:spcBef>
              <a:defRPr/>
            </a:pPr>
            <a:r>
              <a:rPr lang="en-US" sz="1400" dirty="0">
                <a:solidFill>
                  <a:srgbClr val="C00000"/>
                </a:solidFill>
                <a:cs typeface="Arial" pitchFamily="34" charset="0"/>
              </a:rPr>
              <a:t>The</a:t>
            </a:r>
            <a:r>
              <a:rPr lang="en-US" sz="1400" dirty="0" smtClean="0">
                <a:solidFill>
                  <a:srgbClr val="C00000"/>
                </a:solidFill>
                <a:cs typeface="Arial" pitchFamily="34" charset="0"/>
              </a:rPr>
              <a:t> statement </a:t>
            </a:r>
            <a:r>
              <a:rPr lang="en-US" sz="1400" dirty="0">
                <a:solidFill>
                  <a:srgbClr val="C00000"/>
                </a:solidFill>
                <a:cs typeface="Arial" pitchFamily="34" charset="0"/>
              </a:rPr>
              <a:t>of</a:t>
            </a:r>
            <a:r>
              <a:rPr lang="en-US" sz="1400" dirty="0" smtClean="0">
                <a:solidFill>
                  <a:srgbClr val="C00000"/>
                </a:solidFill>
                <a:cs typeface="Arial" pitchFamily="34" charset="0"/>
              </a:rPr>
              <a:t> cash </a:t>
            </a:r>
            <a:r>
              <a:rPr lang="en-US" sz="1400" dirty="0">
                <a:solidFill>
                  <a:srgbClr val="C00000"/>
                </a:solidFill>
                <a:cs typeface="Arial" pitchFamily="34" charset="0"/>
              </a:rPr>
              <a:t>f</a:t>
            </a:r>
            <a:r>
              <a:rPr lang="en-US" sz="1400" dirty="0" smtClean="0">
                <a:solidFill>
                  <a:srgbClr val="C00000"/>
                </a:solidFill>
                <a:cs typeface="Arial" pitchFamily="34" charset="0"/>
              </a:rPr>
              <a:t>lows begins with </a:t>
            </a:r>
            <a:r>
              <a:rPr lang="en-US" sz="1400" dirty="0">
                <a:solidFill>
                  <a:srgbClr val="C00000"/>
                </a:solidFill>
                <a:cs typeface="Arial" pitchFamily="34" charset="0"/>
              </a:rPr>
              <a:t>net income from the</a:t>
            </a:r>
            <a:r>
              <a:rPr lang="en-US" sz="1400" dirty="0" smtClean="0">
                <a:solidFill>
                  <a:srgbClr val="C00000"/>
                </a:solidFill>
                <a:cs typeface="Arial" pitchFamily="34" charset="0"/>
              </a:rPr>
              <a:t> income </a:t>
            </a:r>
            <a:r>
              <a:rPr lang="en-US" sz="1400" dirty="0">
                <a:solidFill>
                  <a:srgbClr val="C00000"/>
                </a:solidFill>
                <a:cs typeface="Arial" pitchFamily="34" charset="0"/>
              </a:rPr>
              <a:t>s</a:t>
            </a:r>
            <a:r>
              <a:rPr lang="en-US" sz="1400" dirty="0" smtClean="0">
                <a:solidFill>
                  <a:srgbClr val="C00000"/>
                </a:solidFill>
                <a:cs typeface="Arial" pitchFamily="34" charset="0"/>
              </a:rPr>
              <a:t>tatement</a:t>
            </a:r>
            <a:r>
              <a:rPr lang="en-US" sz="1400" dirty="0">
                <a:solidFill>
                  <a:srgbClr val="C00000"/>
                </a:solidFill>
                <a:cs typeface="Arial" pitchFamily="34" charset="0"/>
              </a:rPr>
              <a:t>.</a:t>
            </a:r>
          </a:p>
        </p:txBody>
      </p:sp>
    </p:spTree>
    <p:extLst>
      <p:ext uri="{BB962C8B-B14F-4D97-AF65-F5344CB8AC3E}">
        <p14:creationId xmlns:p14="http://schemas.microsoft.com/office/powerpoint/2010/main" val="2996962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39</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Changes in A/R and A/P</a:t>
            </a:r>
            <a:endParaRPr lang="en-US" altLang="en-US" sz="2800" dirty="0" smtClean="0">
              <a:solidFill>
                <a:schemeClr val="bg1"/>
              </a:solidFill>
            </a:endParaRPr>
          </a:p>
        </p:txBody>
      </p:sp>
      <p:sp>
        <p:nvSpPr>
          <p:cNvPr id="9220" name="Rectangle 3"/>
          <p:cNvSpPr>
            <a:spLocks noGrp="1" noChangeArrowheads="1"/>
          </p:cNvSpPr>
          <p:nvPr>
            <p:ph type="body" idx="1"/>
          </p:nvPr>
        </p:nvSpPr>
        <p:spPr>
          <a:xfrm>
            <a:off x="1143000" y="1219200"/>
            <a:ext cx="6934200" cy="4876800"/>
          </a:xfrm>
          <a:noFill/>
        </p:spPr>
        <p:txBody>
          <a:bodyPr lIns="0" tIns="0" rIns="0" bIns="0"/>
          <a:lstStyle/>
          <a:p>
            <a:pPr marL="914400" lvl="2" indent="0">
              <a:spcBef>
                <a:spcPts val="300"/>
              </a:spcBef>
              <a:spcAft>
                <a:spcPts val="300"/>
              </a:spcAft>
              <a:buNone/>
            </a:pPr>
            <a:endParaRPr lang="en-US" sz="1400" dirty="0" smtClean="0"/>
          </a:p>
          <a:p>
            <a:pPr marL="914400" lvl="2" indent="0">
              <a:spcBef>
                <a:spcPts val="300"/>
              </a:spcBef>
              <a:spcAft>
                <a:spcPts val="300"/>
              </a:spcAft>
              <a:buNone/>
            </a:pPr>
            <a:endParaRPr lang="en-US" sz="1400" dirty="0"/>
          </a:p>
          <a:p>
            <a:pPr marL="914400" lvl="2" indent="0">
              <a:spcBef>
                <a:spcPts val="300"/>
              </a:spcBef>
              <a:spcAft>
                <a:spcPts val="300"/>
              </a:spcAft>
              <a:buNone/>
            </a:pPr>
            <a:endParaRPr lang="en-US" sz="1400" dirty="0" smtClean="0"/>
          </a:p>
          <a:p>
            <a:pPr marL="914400" lvl="2" indent="0">
              <a:spcBef>
                <a:spcPts val="300"/>
              </a:spcBef>
              <a:spcAft>
                <a:spcPts val="300"/>
              </a:spcAft>
              <a:buNone/>
            </a:pPr>
            <a:endParaRPr lang="en-US" sz="1400" dirty="0"/>
          </a:p>
          <a:p>
            <a:pPr marL="914400" lvl="2" indent="0">
              <a:spcBef>
                <a:spcPts val="300"/>
              </a:spcBef>
              <a:spcAft>
                <a:spcPts val="300"/>
              </a:spcAft>
              <a:buNone/>
            </a:pPr>
            <a:endParaRPr lang="en-US" sz="1400" dirty="0" smtClean="0"/>
          </a:p>
          <a:p>
            <a:pPr marL="914400" lvl="2" indent="0">
              <a:spcBef>
                <a:spcPts val="300"/>
              </a:spcBef>
              <a:spcAft>
                <a:spcPts val="300"/>
              </a:spcAft>
              <a:buNone/>
            </a:pPr>
            <a:endParaRPr lang="en-US" sz="1400" dirty="0"/>
          </a:p>
          <a:p>
            <a:pPr marL="914400" lvl="2" indent="0">
              <a:spcBef>
                <a:spcPts val="300"/>
              </a:spcBef>
              <a:spcAft>
                <a:spcPts val="300"/>
              </a:spcAft>
              <a:buNone/>
            </a:pPr>
            <a:r>
              <a:rPr lang="en-US" sz="1400" dirty="0" smtClean="0"/>
              <a:t>The </a:t>
            </a:r>
            <a:r>
              <a:rPr lang="en-US" sz="1400" dirty="0"/>
              <a:t>overall decrease of $5,864 in accounts receivable is reflected on the cash flow statement as an inflow of cash.  </a:t>
            </a:r>
          </a:p>
          <a:p>
            <a:pPr marL="914400" lvl="2" indent="0">
              <a:spcBef>
                <a:spcPts val="300"/>
              </a:spcBef>
              <a:spcAft>
                <a:spcPts val="300"/>
              </a:spcAft>
              <a:buNone/>
            </a:pP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3109961706"/>
              </p:ext>
            </p:extLst>
          </p:nvPr>
        </p:nvGraphicFramePr>
        <p:xfrm>
          <a:off x="1866900" y="1236785"/>
          <a:ext cx="6096000" cy="1645920"/>
        </p:xfrm>
        <a:graphic>
          <a:graphicData uri="http://schemas.openxmlformats.org/drawingml/2006/table">
            <a:tbl>
              <a:tblPr firstRow="1" bandRow="1">
                <a:tableStyleId>{3B4B98B0-60AC-42C2-AFA5-B58CD77FA1E5}</a:tableStyleId>
              </a:tblPr>
              <a:tblGrid>
                <a:gridCol w="2315688">
                  <a:extLst>
                    <a:ext uri="{9D8B030D-6E8A-4147-A177-3AD203B41FA5}">
                      <a16:colId xmlns:a16="http://schemas.microsoft.com/office/drawing/2014/main" val="20000"/>
                    </a:ext>
                  </a:extLst>
                </a:gridCol>
                <a:gridCol w="882227">
                  <a:extLst>
                    <a:ext uri="{9D8B030D-6E8A-4147-A177-3AD203B41FA5}">
                      <a16:colId xmlns:a16="http://schemas.microsoft.com/office/drawing/2014/main" val="20001"/>
                    </a:ext>
                  </a:extLst>
                </a:gridCol>
                <a:gridCol w="807554">
                  <a:extLst>
                    <a:ext uri="{9D8B030D-6E8A-4147-A177-3AD203B41FA5}">
                      <a16:colId xmlns:a16="http://schemas.microsoft.com/office/drawing/2014/main" val="20002"/>
                    </a:ext>
                  </a:extLst>
                </a:gridCol>
                <a:gridCol w="2090531">
                  <a:extLst>
                    <a:ext uri="{9D8B030D-6E8A-4147-A177-3AD203B41FA5}">
                      <a16:colId xmlns:a16="http://schemas.microsoft.com/office/drawing/2014/main" val="20003"/>
                    </a:ext>
                  </a:extLst>
                </a:gridCol>
              </a:tblGrid>
              <a:tr h="139700">
                <a:tc gridSpan="4">
                  <a:txBody>
                    <a:bodyPr/>
                    <a:lstStyle/>
                    <a:p>
                      <a:pPr algn="ctr"/>
                      <a:r>
                        <a:rPr lang="en-US" sz="1200" dirty="0" smtClean="0"/>
                        <a:t>Accounts Receivable (A)</a:t>
                      </a:r>
                      <a:endParaRPr lang="en-US" sz="1200" dirty="0">
                        <a:solidFill>
                          <a:srgbClr val="002060"/>
                        </a:solidFill>
                      </a:endParaRPr>
                    </a:p>
                  </a:txBody>
                  <a:tcPr/>
                </a:tc>
                <a:tc hMerge="1">
                  <a:txBody>
                    <a:bodyPr/>
                    <a:lstStyle/>
                    <a:p>
                      <a:endParaRPr lang="en-US" sz="1600" dirty="0">
                        <a:solidFill>
                          <a:srgbClr val="002060"/>
                        </a:solidFill>
                      </a:endParaRPr>
                    </a:p>
                  </a:txBody>
                  <a:tcPr/>
                </a:tc>
                <a:tc hMerge="1">
                  <a:txBody>
                    <a:bodyPr/>
                    <a:lstStyle/>
                    <a:p>
                      <a:endParaRPr lang="en-US" sz="1600" dirty="0">
                        <a:solidFill>
                          <a:srgbClr val="002060"/>
                        </a:solidFill>
                      </a:endParaRPr>
                    </a:p>
                  </a:txBody>
                  <a:tcPr/>
                </a:tc>
                <a:tc hMerge="1">
                  <a:txBody>
                    <a:bodyPr/>
                    <a:lstStyle/>
                    <a:p>
                      <a:endParaRPr lang="en-US" sz="1600" dirty="0">
                        <a:solidFill>
                          <a:srgbClr val="002060"/>
                        </a:solidFill>
                      </a:endParaRPr>
                    </a:p>
                  </a:txBody>
                  <a:tcPr/>
                </a:tc>
                <a:extLst>
                  <a:ext uri="{0D108BD9-81ED-4DB2-BD59-A6C34878D82A}">
                    <a16:rowId xmlns:a16="http://schemas.microsoft.com/office/drawing/2014/main" val="10000"/>
                  </a:ext>
                </a:extLst>
              </a:tr>
              <a:tr h="139700">
                <a:tc>
                  <a:txBody>
                    <a:bodyPr/>
                    <a:lstStyle/>
                    <a:p>
                      <a:pPr algn="r"/>
                      <a:r>
                        <a:rPr lang="en-US" sz="1200" dirty="0" smtClean="0">
                          <a:solidFill>
                            <a:schemeClr val="tx1"/>
                          </a:solidFill>
                        </a:rPr>
                        <a:t>BB</a:t>
                      </a:r>
                      <a:endParaRPr lang="en-US" sz="1200" dirty="0">
                        <a:solidFill>
                          <a:schemeClr val="tx1"/>
                        </a:solidFill>
                      </a:endParaRPr>
                    </a:p>
                  </a:txBody>
                  <a:tcPr/>
                </a:tc>
                <a:tc>
                  <a:txBody>
                    <a:bodyPr/>
                    <a:lstStyle/>
                    <a:p>
                      <a:pPr algn="r"/>
                      <a:r>
                        <a:rPr lang="en-US" sz="1200" dirty="0" smtClean="0">
                          <a:solidFill>
                            <a:schemeClr val="tx1"/>
                          </a:solidFill>
                        </a:rPr>
                        <a:t>$  64,069</a:t>
                      </a:r>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l"/>
                      <a:r>
                        <a:rPr lang="en-US" sz="1200" dirty="0" smtClean="0">
                          <a:solidFill>
                            <a:schemeClr val="tx1"/>
                          </a:solidFill>
                        </a:rPr>
                        <a:t>$           </a:t>
                      </a:r>
                      <a:r>
                        <a:rPr lang="en-US" sz="1200" baseline="0" dirty="0" smtClean="0">
                          <a:solidFill>
                            <a:schemeClr val="tx1"/>
                          </a:solidFill>
                        </a:rPr>
                        <a:t> </a:t>
                      </a: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r"/>
                      <a:endParaRPr lang="en-US" sz="1200" dirty="0">
                        <a:solidFill>
                          <a:schemeClr val="tx1"/>
                        </a:solidFill>
                      </a:endParaRPr>
                    </a:p>
                  </a:txBody>
                  <a:tcPr/>
                </a:tc>
                <a:extLst>
                  <a:ext uri="{0D108BD9-81ED-4DB2-BD59-A6C34878D82A}">
                    <a16:rowId xmlns:a16="http://schemas.microsoft.com/office/drawing/2014/main" val="10001"/>
                  </a:ext>
                </a:extLst>
              </a:tr>
              <a:tr h="139700">
                <a:tc>
                  <a:txBody>
                    <a:bodyPr/>
                    <a:lstStyle/>
                    <a:p>
                      <a:pPr algn="r"/>
                      <a:r>
                        <a:rPr lang="en-US" sz="1200" dirty="0" smtClean="0">
                          <a:solidFill>
                            <a:schemeClr val="tx1"/>
                          </a:solidFill>
                        </a:rPr>
                        <a:t>Sales</a:t>
                      </a:r>
                      <a:r>
                        <a:rPr lang="en-US" sz="1200" baseline="0" dirty="0" smtClean="0">
                          <a:solidFill>
                            <a:schemeClr val="tx1"/>
                          </a:solidFill>
                        </a:rPr>
                        <a:t> Revenue (on account)</a:t>
                      </a:r>
                      <a:endParaRPr lang="en-US" sz="1200" dirty="0">
                        <a:solidFill>
                          <a:schemeClr val="tx1"/>
                        </a:solidFill>
                      </a:endParaRPr>
                    </a:p>
                  </a:txBody>
                  <a:tcPr/>
                </a:tc>
                <a:tc>
                  <a:txBody>
                    <a:bodyPr/>
                    <a:lstStyle/>
                    <a:p>
                      <a:pPr algn="r"/>
                      <a:r>
                        <a:rPr lang="en-US" sz="1200" dirty="0" smtClean="0">
                          <a:solidFill>
                            <a:schemeClr val="tx1"/>
                          </a:solidFill>
                        </a:rPr>
                        <a:t>641,135</a:t>
                      </a:r>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r"/>
                      <a:r>
                        <a:rPr lang="en-US" sz="1200" dirty="0" smtClean="0">
                          <a:solidFill>
                            <a:schemeClr val="tx1"/>
                          </a:solidFill>
                        </a:rPr>
                        <a:t>646,999</a:t>
                      </a: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l"/>
                      <a:r>
                        <a:rPr lang="en-US" sz="1200" dirty="0" smtClean="0">
                          <a:solidFill>
                            <a:schemeClr val="tx1"/>
                          </a:solidFill>
                        </a:rPr>
                        <a:t>Collections from customers</a:t>
                      </a:r>
                      <a:endParaRPr lang="en-US" sz="1200" dirty="0">
                        <a:solidFill>
                          <a:schemeClr val="tx1"/>
                        </a:solidFill>
                      </a:endParaRPr>
                    </a:p>
                  </a:txBody>
                  <a:tcPr/>
                </a:tc>
                <a:extLst>
                  <a:ext uri="{0D108BD9-81ED-4DB2-BD59-A6C34878D82A}">
                    <a16:rowId xmlns:a16="http://schemas.microsoft.com/office/drawing/2014/main" val="10002"/>
                  </a:ext>
                </a:extLst>
              </a:tr>
              <a:tr h="139700">
                <a:tc>
                  <a:txBody>
                    <a:bodyPr/>
                    <a:lstStyle/>
                    <a:p>
                      <a:pPr algn="r"/>
                      <a:endParaRPr lang="en-US" sz="1200" dirty="0">
                        <a:solidFill>
                          <a:schemeClr val="tx1"/>
                        </a:solidFill>
                      </a:endParaRPr>
                    </a:p>
                  </a:txBody>
                  <a:tcPr/>
                </a:tc>
                <a:tc>
                  <a:txBody>
                    <a:bodyPr/>
                    <a:lstStyle/>
                    <a:p>
                      <a:pPr algn="r"/>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l"/>
                      <a:endParaRPr lang="en-US" sz="1200" dirty="0">
                        <a:solidFill>
                          <a:schemeClr val="tx1"/>
                        </a:solidFill>
                      </a:endParaRPr>
                    </a:p>
                  </a:txBody>
                  <a:tcPr/>
                </a:tc>
                <a:extLst>
                  <a:ext uri="{0D108BD9-81ED-4DB2-BD59-A6C34878D82A}">
                    <a16:rowId xmlns:a16="http://schemas.microsoft.com/office/drawing/2014/main" val="10003"/>
                  </a:ext>
                </a:extLst>
              </a:tr>
              <a:tr h="139700">
                <a:tc>
                  <a:txBody>
                    <a:bodyPr/>
                    <a:lstStyle/>
                    <a:p>
                      <a:pPr algn="r"/>
                      <a:endParaRPr lang="en-US" sz="1200" dirty="0">
                        <a:solidFill>
                          <a:schemeClr val="tx1"/>
                        </a:solidFill>
                      </a:endParaRPr>
                    </a:p>
                  </a:txBody>
                  <a:tcPr>
                    <a:lnB w="12700" cap="flat" cmpd="sng" algn="ctr">
                      <a:solidFill>
                        <a:srgbClr val="C00000"/>
                      </a:solidFill>
                      <a:prstDash val="solid"/>
                      <a:round/>
                      <a:headEnd type="none" w="med" len="med"/>
                      <a:tailEnd type="none" w="med" len="med"/>
                    </a:lnB>
                  </a:tcPr>
                </a:tc>
                <a:tc>
                  <a:txBody>
                    <a:bodyPr/>
                    <a:lstStyle/>
                    <a:p>
                      <a:pPr algn="r"/>
                      <a:endParaRPr lang="en-US" sz="1200" dirty="0">
                        <a:solidFill>
                          <a:schemeClr val="tx1"/>
                        </a:solidFill>
                      </a:endParaRPr>
                    </a:p>
                  </a:txBody>
                  <a:tcP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r"/>
                      <a:endParaRPr lang="en-US" sz="1200" dirty="0">
                        <a:solidFill>
                          <a:schemeClr val="tx1"/>
                        </a:solidFill>
                      </a:endParaRPr>
                    </a:p>
                  </a:txBody>
                  <a:tcP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tcPr>
                </a:tc>
                <a:tc>
                  <a:txBody>
                    <a:bodyPr/>
                    <a:lstStyle/>
                    <a:p>
                      <a:pPr algn="l"/>
                      <a:endParaRPr lang="en-US" sz="1200" dirty="0">
                        <a:solidFill>
                          <a:schemeClr val="tx1"/>
                        </a:solidFill>
                      </a:endParaRP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4"/>
                  </a:ext>
                </a:extLst>
              </a:tr>
              <a:tr h="139700">
                <a:tc>
                  <a:txBody>
                    <a:bodyPr/>
                    <a:lstStyle/>
                    <a:p>
                      <a:pPr algn="r"/>
                      <a:r>
                        <a:rPr lang="en-US" sz="1200" b="0" dirty="0" smtClean="0">
                          <a:solidFill>
                            <a:schemeClr val="tx1"/>
                          </a:solidFill>
                        </a:rPr>
                        <a:t>EB</a:t>
                      </a:r>
                      <a:endParaRPr lang="en-US" sz="1200" b="0" dirty="0">
                        <a:solidFill>
                          <a:schemeClr val="tx1"/>
                        </a:solidFill>
                      </a:endParaRPr>
                    </a:p>
                  </a:txBody>
                  <a:tcPr>
                    <a:lnT w="12700" cap="flat" cmpd="sng" algn="ctr">
                      <a:solidFill>
                        <a:srgbClr val="C00000"/>
                      </a:solidFill>
                      <a:prstDash val="solid"/>
                      <a:round/>
                      <a:headEnd type="none" w="med" len="med"/>
                      <a:tailEnd type="none" w="med" len="med"/>
                    </a:lnT>
                  </a:tcPr>
                </a:tc>
                <a:tc>
                  <a:txBody>
                    <a:bodyPr/>
                    <a:lstStyle/>
                    <a:p>
                      <a:pPr algn="r"/>
                      <a:r>
                        <a:rPr lang="en-US" sz="1200" b="0" dirty="0" smtClean="0">
                          <a:solidFill>
                            <a:schemeClr val="tx1"/>
                          </a:solidFill>
                        </a:rPr>
                        <a:t>$  58,205</a:t>
                      </a:r>
                      <a:endParaRPr lang="en-US" sz="1200" b="0" dirty="0">
                        <a:solidFill>
                          <a:schemeClr val="tx1"/>
                        </a:solidFill>
                      </a:endParaRPr>
                    </a:p>
                  </a:txBody>
                  <a:tcP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r"/>
                      <a:endParaRPr lang="en-US" sz="1200" b="1" dirty="0">
                        <a:solidFill>
                          <a:srgbClr val="C00000"/>
                        </a:solidFill>
                      </a:endParaRPr>
                    </a:p>
                  </a:txBody>
                  <a:tcP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tc>
                  <a:txBody>
                    <a:bodyPr/>
                    <a:lstStyle/>
                    <a:p>
                      <a:pPr algn="l"/>
                      <a:endParaRPr lang="en-US" sz="1200" b="1" dirty="0">
                        <a:solidFill>
                          <a:srgbClr val="C00000"/>
                        </a:solidFill>
                      </a:endParaRPr>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2" name="Left Bracket 1"/>
          <p:cNvSpPr/>
          <p:nvPr/>
        </p:nvSpPr>
        <p:spPr bwMode="auto">
          <a:xfrm>
            <a:off x="1676400" y="1603099"/>
            <a:ext cx="190500" cy="1143000"/>
          </a:xfrm>
          <a:prstGeom prst="leftBracket">
            <a:avLst/>
          </a:prstGeom>
          <a:noFill/>
          <a:ln w="19050" cap="flat" cmpd="sng" algn="ctr">
            <a:solidFill>
              <a:srgbClr val="A51A1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 name="TextBox 2"/>
          <p:cNvSpPr txBox="1"/>
          <p:nvPr/>
        </p:nvSpPr>
        <p:spPr>
          <a:xfrm>
            <a:off x="949568" y="1959155"/>
            <a:ext cx="762001" cy="430887"/>
          </a:xfrm>
          <a:prstGeom prst="rect">
            <a:avLst/>
          </a:prstGeom>
          <a:noFill/>
        </p:spPr>
        <p:txBody>
          <a:bodyPr wrap="square" rtlCol="0">
            <a:spAutoFit/>
          </a:bodyPr>
          <a:lstStyle/>
          <a:p>
            <a:pPr algn="ctr"/>
            <a:r>
              <a:rPr lang="en-US" sz="1100" dirty="0" smtClean="0">
                <a:solidFill>
                  <a:srgbClr val="AF0501"/>
                </a:solidFill>
              </a:rPr>
              <a:t>Change: $5,864</a:t>
            </a:r>
            <a:endParaRPr lang="en-US" sz="1100" dirty="0">
              <a:solidFill>
                <a:srgbClr val="AF050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232344956"/>
              </p:ext>
            </p:extLst>
          </p:nvPr>
        </p:nvGraphicFramePr>
        <p:xfrm>
          <a:off x="1866900" y="4122420"/>
          <a:ext cx="6096000" cy="1645920"/>
        </p:xfrm>
        <a:graphic>
          <a:graphicData uri="http://schemas.openxmlformats.org/drawingml/2006/table">
            <a:tbl>
              <a:tblPr firstRow="1" bandRow="1">
                <a:tableStyleId>{3B4B98B0-60AC-42C2-AFA5-B58CD77FA1E5}</a:tableStyleId>
              </a:tblPr>
              <a:tblGrid>
                <a:gridCol w="2315688">
                  <a:extLst>
                    <a:ext uri="{9D8B030D-6E8A-4147-A177-3AD203B41FA5}">
                      <a16:colId xmlns:a16="http://schemas.microsoft.com/office/drawing/2014/main" val="20000"/>
                    </a:ext>
                  </a:extLst>
                </a:gridCol>
                <a:gridCol w="882227">
                  <a:extLst>
                    <a:ext uri="{9D8B030D-6E8A-4147-A177-3AD203B41FA5}">
                      <a16:colId xmlns:a16="http://schemas.microsoft.com/office/drawing/2014/main" val="20001"/>
                    </a:ext>
                  </a:extLst>
                </a:gridCol>
                <a:gridCol w="807554">
                  <a:extLst>
                    <a:ext uri="{9D8B030D-6E8A-4147-A177-3AD203B41FA5}">
                      <a16:colId xmlns:a16="http://schemas.microsoft.com/office/drawing/2014/main" val="20002"/>
                    </a:ext>
                  </a:extLst>
                </a:gridCol>
                <a:gridCol w="2090531">
                  <a:extLst>
                    <a:ext uri="{9D8B030D-6E8A-4147-A177-3AD203B41FA5}">
                      <a16:colId xmlns:a16="http://schemas.microsoft.com/office/drawing/2014/main" val="20003"/>
                    </a:ext>
                  </a:extLst>
                </a:gridCol>
              </a:tblGrid>
              <a:tr h="139700">
                <a:tc gridSpan="4">
                  <a:txBody>
                    <a:bodyPr/>
                    <a:lstStyle/>
                    <a:p>
                      <a:pPr algn="ctr"/>
                      <a:r>
                        <a:rPr lang="en-US" sz="1200" dirty="0" smtClean="0"/>
                        <a:t>Accounts Payable (L)</a:t>
                      </a:r>
                      <a:endParaRPr lang="en-US" sz="1200" dirty="0">
                        <a:solidFill>
                          <a:srgbClr val="002060"/>
                        </a:solidFill>
                      </a:endParaRPr>
                    </a:p>
                  </a:txBody>
                  <a:tcPr/>
                </a:tc>
                <a:tc hMerge="1">
                  <a:txBody>
                    <a:bodyPr/>
                    <a:lstStyle/>
                    <a:p>
                      <a:endParaRPr lang="en-US" sz="1600" dirty="0">
                        <a:solidFill>
                          <a:srgbClr val="002060"/>
                        </a:solidFill>
                      </a:endParaRPr>
                    </a:p>
                  </a:txBody>
                  <a:tcPr/>
                </a:tc>
                <a:tc hMerge="1">
                  <a:txBody>
                    <a:bodyPr/>
                    <a:lstStyle/>
                    <a:p>
                      <a:endParaRPr lang="en-US" sz="1600" dirty="0">
                        <a:solidFill>
                          <a:srgbClr val="002060"/>
                        </a:solidFill>
                      </a:endParaRPr>
                    </a:p>
                  </a:txBody>
                  <a:tcPr/>
                </a:tc>
                <a:tc hMerge="1">
                  <a:txBody>
                    <a:bodyPr/>
                    <a:lstStyle/>
                    <a:p>
                      <a:endParaRPr lang="en-US" sz="1600" dirty="0">
                        <a:solidFill>
                          <a:srgbClr val="002060"/>
                        </a:solidFill>
                      </a:endParaRPr>
                    </a:p>
                  </a:txBody>
                  <a:tcPr/>
                </a:tc>
                <a:extLst>
                  <a:ext uri="{0D108BD9-81ED-4DB2-BD59-A6C34878D82A}">
                    <a16:rowId xmlns:a16="http://schemas.microsoft.com/office/drawing/2014/main" val="10000"/>
                  </a:ext>
                </a:extLst>
              </a:tr>
              <a:tr h="139700">
                <a:tc>
                  <a:txBody>
                    <a:bodyPr/>
                    <a:lstStyle/>
                    <a:p>
                      <a:pPr algn="r"/>
                      <a:endParaRPr lang="en-US" sz="1200" dirty="0">
                        <a:solidFill>
                          <a:schemeClr val="tx1"/>
                        </a:solidFill>
                      </a:endParaRPr>
                    </a:p>
                  </a:txBody>
                  <a:tcPr/>
                </a:tc>
                <a:tc>
                  <a:txBody>
                    <a:bodyPr/>
                    <a:lstStyle/>
                    <a:p>
                      <a:pPr algn="l"/>
                      <a:r>
                        <a:rPr lang="en-US" sz="1200" dirty="0" smtClean="0">
                          <a:solidFill>
                            <a:schemeClr val="tx1"/>
                          </a:solidFill>
                        </a:rPr>
                        <a:t>$</a:t>
                      </a:r>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l"/>
                      <a:r>
                        <a:rPr lang="en-US" sz="1200" dirty="0" smtClean="0">
                          <a:solidFill>
                            <a:schemeClr val="tx1"/>
                          </a:solidFill>
                        </a:rPr>
                        <a:t>$           </a:t>
                      </a:r>
                      <a:r>
                        <a:rPr lang="en-US" sz="1200" baseline="0" dirty="0" smtClean="0">
                          <a:solidFill>
                            <a:schemeClr val="tx1"/>
                          </a:solidFill>
                        </a:rPr>
                        <a:t> </a:t>
                      </a: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l"/>
                      <a:r>
                        <a:rPr lang="en-US" sz="1200" dirty="0" smtClean="0">
                          <a:solidFill>
                            <a:schemeClr val="tx1"/>
                          </a:solidFill>
                        </a:rPr>
                        <a:t>BB</a:t>
                      </a:r>
                      <a:endParaRPr lang="en-US" sz="1200" dirty="0">
                        <a:solidFill>
                          <a:schemeClr val="tx1"/>
                        </a:solidFill>
                      </a:endParaRPr>
                    </a:p>
                  </a:txBody>
                  <a:tcPr/>
                </a:tc>
                <a:extLst>
                  <a:ext uri="{0D108BD9-81ED-4DB2-BD59-A6C34878D82A}">
                    <a16:rowId xmlns:a16="http://schemas.microsoft.com/office/drawing/2014/main" val="10001"/>
                  </a:ext>
                </a:extLst>
              </a:tr>
              <a:tr h="139700">
                <a:tc>
                  <a:txBody>
                    <a:bodyPr/>
                    <a:lstStyle/>
                    <a:p>
                      <a:pPr algn="r"/>
                      <a:r>
                        <a:rPr lang="en-US" sz="1200" dirty="0" smtClean="0">
                          <a:solidFill>
                            <a:schemeClr val="tx1"/>
                          </a:solidFill>
                        </a:rPr>
                        <a:t>Cash</a:t>
                      </a:r>
                      <a:r>
                        <a:rPr lang="en-US" sz="1200" baseline="0" dirty="0" smtClean="0">
                          <a:solidFill>
                            <a:schemeClr val="tx1"/>
                          </a:solidFill>
                        </a:rPr>
                        <a:t> Payments</a:t>
                      </a:r>
                      <a:endParaRPr lang="en-US" sz="1200" dirty="0">
                        <a:solidFill>
                          <a:schemeClr val="tx1"/>
                        </a:solidFill>
                      </a:endParaRPr>
                    </a:p>
                  </a:txBody>
                  <a:tcPr/>
                </a:tc>
                <a:tc>
                  <a:txBody>
                    <a:bodyPr/>
                    <a:lstStyle/>
                    <a:p>
                      <a:pPr algn="l"/>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l"/>
                      <a:r>
                        <a:rPr lang="en-US" sz="1200" dirty="0" smtClean="0">
                          <a:solidFill>
                            <a:schemeClr val="tx1"/>
                          </a:solidFill>
                        </a:rPr>
                        <a:t>Purchases </a:t>
                      </a:r>
                      <a:r>
                        <a:rPr lang="en-US" sz="1200" baseline="0" dirty="0" smtClean="0">
                          <a:solidFill>
                            <a:schemeClr val="tx1"/>
                          </a:solidFill>
                        </a:rPr>
                        <a:t>(on account)</a:t>
                      </a:r>
                      <a:endParaRPr lang="en-US" sz="1200" dirty="0">
                        <a:solidFill>
                          <a:schemeClr val="tx1"/>
                        </a:solidFill>
                      </a:endParaRPr>
                    </a:p>
                  </a:txBody>
                  <a:tcPr/>
                </a:tc>
                <a:extLst>
                  <a:ext uri="{0D108BD9-81ED-4DB2-BD59-A6C34878D82A}">
                    <a16:rowId xmlns:a16="http://schemas.microsoft.com/office/drawing/2014/main" val="10002"/>
                  </a:ext>
                </a:extLst>
              </a:tr>
              <a:tr h="139700">
                <a:tc>
                  <a:txBody>
                    <a:bodyPr/>
                    <a:lstStyle/>
                    <a:p>
                      <a:pPr algn="r"/>
                      <a:endParaRPr lang="en-US" sz="1200" dirty="0">
                        <a:solidFill>
                          <a:schemeClr val="tx1"/>
                        </a:solidFill>
                      </a:endParaRPr>
                    </a:p>
                  </a:txBody>
                  <a:tcPr/>
                </a:tc>
                <a:tc>
                  <a:txBody>
                    <a:bodyPr/>
                    <a:lstStyle/>
                    <a:p>
                      <a:pPr algn="l"/>
                      <a:endParaRPr lang="en-US" sz="1200" dirty="0">
                        <a:solidFill>
                          <a:schemeClr val="tx1"/>
                        </a:solidFill>
                      </a:endParaRPr>
                    </a:p>
                  </a:txBody>
                  <a:tcPr>
                    <a:lnR w="12700" cap="flat" cmpd="sng" algn="ctr">
                      <a:solidFill>
                        <a:srgbClr val="C00000"/>
                      </a:solidFill>
                      <a:prstDash val="solid"/>
                      <a:round/>
                      <a:headEnd type="none" w="med" len="med"/>
                      <a:tailEnd type="none" w="med" len="med"/>
                    </a:lnR>
                  </a:tcPr>
                </a:tc>
                <a:tc>
                  <a:txBody>
                    <a:bodyPr/>
                    <a:lstStyle/>
                    <a:p>
                      <a:pPr algn="r"/>
                      <a:endParaRPr lang="en-US" sz="1200" dirty="0">
                        <a:solidFill>
                          <a:schemeClr val="tx1"/>
                        </a:solidFill>
                      </a:endParaRPr>
                    </a:p>
                  </a:txBody>
                  <a:tcPr>
                    <a:lnL w="12700" cap="flat" cmpd="sng" algn="ctr">
                      <a:solidFill>
                        <a:srgbClr val="C00000"/>
                      </a:solidFill>
                      <a:prstDash val="solid"/>
                      <a:round/>
                      <a:headEnd type="none" w="med" len="med"/>
                      <a:tailEnd type="none" w="med" len="med"/>
                    </a:lnL>
                  </a:tcPr>
                </a:tc>
                <a:tc>
                  <a:txBody>
                    <a:bodyPr/>
                    <a:lstStyle/>
                    <a:p>
                      <a:pPr algn="l"/>
                      <a:endParaRPr lang="en-US" sz="1200" dirty="0">
                        <a:solidFill>
                          <a:schemeClr val="tx1"/>
                        </a:solidFill>
                      </a:endParaRPr>
                    </a:p>
                  </a:txBody>
                  <a:tcPr/>
                </a:tc>
                <a:extLst>
                  <a:ext uri="{0D108BD9-81ED-4DB2-BD59-A6C34878D82A}">
                    <a16:rowId xmlns:a16="http://schemas.microsoft.com/office/drawing/2014/main" val="10003"/>
                  </a:ext>
                </a:extLst>
              </a:tr>
              <a:tr h="139700">
                <a:tc>
                  <a:txBody>
                    <a:bodyPr/>
                    <a:lstStyle/>
                    <a:p>
                      <a:pPr algn="r"/>
                      <a:endParaRPr lang="en-US" sz="1200" dirty="0">
                        <a:solidFill>
                          <a:schemeClr val="tx1"/>
                        </a:solidFill>
                      </a:endParaRPr>
                    </a:p>
                  </a:txBody>
                  <a:tcPr>
                    <a:lnB w="12700" cap="flat" cmpd="sng" algn="ctr">
                      <a:solidFill>
                        <a:srgbClr val="C00000"/>
                      </a:solidFill>
                      <a:prstDash val="solid"/>
                      <a:round/>
                      <a:headEnd type="none" w="med" len="med"/>
                      <a:tailEnd type="none" w="med" len="med"/>
                    </a:lnB>
                  </a:tcPr>
                </a:tc>
                <a:tc>
                  <a:txBody>
                    <a:bodyPr/>
                    <a:lstStyle/>
                    <a:p>
                      <a:pPr algn="l"/>
                      <a:endParaRPr lang="en-US" sz="1200" dirty="0">
                        <a:solidFill>
                          <a:schemeClr val="tx1"/>
                        </a:solidFill>
                      </a:endParaRPr>
                    </a:p>
                  </a:txBody>
                  <a:tcP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r"/>
                      <a:endParaRPr lang="en-US" sz="1200" dirty="0">
                        <a:solidFill>
                          <a:schemeClr val="tx1"/>
                        </a:solidFill>
                      </a:endParaRPr>
                    </a:p>
                  </a:txBody>
                  <a:tcP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tcPr>
                </a:tc>
                <a:tc>
                  <a:txBody>
                    <a:bodyPr/>
                    <a:lstStyle/>
                    <a:p>
                      <a:pPr algn="l"/>
                      <a:endParaRPr lang="en-US" sz="1200" b="0" dirty="0">
                        <a:solidFill>
                          <a:schemeClr val="tx1"/>
                        </a:solidFill>
                      </a:endParaRPr>
                    </a:p>
                  </a:txBody>
                  <a:tcPr>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4"/>
                  </a:ext>
                </a:extLst>
              </a:tr>
              <a:tr h="139700">
                <a:tc>
                  <a:txBody>
                    <a:bodyPr/>
                    <a:lstStyle/>
                    <a:p>
                      <a:pPr algn="r"/>
                      <a:endParaRPr lang="en-US" sz="1200" b="0" dirty="0">
                        <a:solidFill>
                          <a:schemeClr val="tx1"/>
                        </a:solidFill>
                      </a:endParaRPr>
                    </a:p>
                  </a:txBody>
                  <a:tcPr>
                    <a:lnT w="12700" cap="flat" cmpd="sng" algn="ctr">
                      <a:solidFill>
                        <a:srgbClr val="C00000"/>
                      </a:solidFill>
                      <a:prstDash val="solid"/>
                      <a:round/>
                      <a:headEnd type="none" w="med" len="med"/>
                      <a:tailEnd type="none" w="med" len="med"/>
                    </a:lnT>
                  </a:tcPr>
                </a:tc>
                <a:tc>
                  <a:txBody>
                    <a:bodyPr/>
                    <a:lstStyle/>
                    <a:p>
                      <a:pPr algn="l"/>
                      <a:r>
                        <a:rPr lang="en-US" sz="1200" b="0" dirty="0" smtClean="0">
                          <a:solidFill>
                            <a:schemeClr val="tx1"/>
                          </a:solidFill>
                        </a:rPr>
                        <a:t>$</a:t>
                      </a:r>
                      <a:endParaRPr lang="en-US" sz="1200" b="0" dirty="0">
                        <a:solidFill>
                          <a:schemeClr val="tx1"/>
                        </a:solidFill>
                      </a:endParaRPr>
                    </a:p>
                  </a:txBody>
                  <a:tcP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r"/>
                      <a:endParaRPr lang="en-US" sz="1200" b="1" dirty="0">
                        <a:solidFill>
                          <a:srgbClr val="C00000"/>
                        </a:solidFill>
                      </a:endParaRPr>
                    </a:p>
                  </a:txBody>
                  <a:tcP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tc>
                  <a:txBody>
                    <a:bodyPr/>
                    <a:lstStyle/>
                    <a:p>
                      <a:pPr algn="l"/>
                      <a:r>
                        <a:rPr lang="en-US" sz="1200" b="0" dirty="0" smtClean="0">
                          <a:solidFill>
                            <a:schemeClr val="tx1"/>
                          </a:solidFill>
                        </a:rPr>
                        <a:t>EB</a:t>
                      </a:r>
                      <a:endParaRPr lang="en-US" sz="1200" b="0" dirty="0">
                        <a:solidFill>
                          <a:schemeClr val="tx1"/>
                        </a:solidFill>
                      </a:endParaRPr>
                    </a:p>
                  </a:txBody>
                  <a:tcPr>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10" name="Left Bracket 9"/>
          <p:cNvSpPr/>
          <p:nvPr/>
        </p:nvSpPr>
        <p:spPr bwMode="auto">
          <a:xfrm>
            <a:off x="1676400" y="4515566"/>
            <a:ext cx="190500" cy="1143000"/>
          </a:xfrm>
          <a:prstGeom prst="leftBracket">
            <a:avLst/>
          </a:prstGeom>
          <a:noFill/>
          <a:ln w="19050" cap="flat" cmpd="sng" algn="ctr">
            <a:solidFill>
              <a:srgbClr val="A51A1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83198" y="4702345"/>
            <a:ext cx="1361342" cy="769441"/>
          </a:xfrm>
          <a:prstGeom prst="rect">
            <a:avLst/>
          </a:prstGeom>
          <a:noFill/>
        </p:spPr>
        <p:txBody>
          <a:bodyPr wrap="square" rtlCol="0">
            <a:spAutoFit/>
          </a:bodyPr>
          <a:lstStyle/>
          <a:p>
            <a:pPr algn="ctr"/>
            <a:r>
              <a:rPr lang="en-US" sz="1100" dirty="0">
                <a:solidFill>
                  <a:srgbClr val="C00000"/>
                </a:solidFill>
              </a:rPr>
              <a:t>If </a:t>
            </a:r>
            <a:r>
              <a:rPr lang="en-US" sz="1100" dirty="0" smtClean="0">
                <a:solidFill>
                  <a:srgbClr val="C00000"/>
                </a:solidFill>
              </a:rPr>
              <a:t>A/P decreases (increases), </a:t>
            </a:r>
            <a:r>
              <a:rPr lang="en-US" sz="1100" dirty="0">
                <a:solidFill>
                  <a:srgbClr val="C00000"/>
                </a:solidFill>
              </a:rPr>
              <a:t>then a cash </a:t>
            </a:r>
            <a:r>
              <a:rPr lang="en-US" sz="1100" dirty="0" smtClean="0">
                <a:solidFill>
                  <a:srgbClr val="C00000"/>
                </a:solidFill>
              </a:rPr>
              <a:t>outflow (inflow) occurred</a:t>
            </a:r>
            <a:endParaRPr lang="en-US" sz="1100" dirty="0">
              <a:solidFill>
                <a:srgbClr val="C00000"/>
              </a:solidFill>
            </a:endParaRPr>
          </a:p>
        </p:txBody>
      </p:sp>
    </p:spTree>
    <p:extLst>
      <p:ext uri="{BB962C8B-B14F-4D97-AF65-F5344CB8AC3E}">
        <p14:creationId xmlns:p14="http://schemas.microsoft.com/office/powerpoint/2010/main" val="2635722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4</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Significant Estimates in Financial Reporting</a:t>
            </a:r>
            <a:endParaRPr lang="en-US" sz="2000" dirty="0"/>
          </a:p>
        </p:txBody>
      </p:sp>
    </p:spTree>
    <p:extLst>
      <p:ext uri="{BB962C8B-B14F-4D97-AF65-F5344CB8AC3E}">
        <p14:creationId xmlns:p14="http://schemas.microsoft.com/office/powerpoint/2010/main" val="3599590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rgbClr val="FFFFFF"/>
                </a:solidFill>
              </a:rPr>
              <a:t>Adjustment for Gains and Losses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543800" cy="5486400"/>
          </a:xfrm>
          <a:noFill/>
        </p:spPr>
        <p:txBody>
          <a:bodyPr lIns="0" tIns="0" rIns="0" bIns="0"/>
          <a:lstStyle/>
          <a:p>
            <a:pPr marL="0" indent="0">
              <a:buNone/>
            </a:pPr>
            <a:r>
              <a:rPr lang="en-US" sz="1400" b="1" dirty="0" smtClean="0"/>
              <a:t>Example</a:t>
            </a:r>
            <a:r>
              <a:rPr lang="en-US" sz="1400" dirty="0" smtClean="0"/>
              <a:t>:</a:t>
            </a:r>
          </a:p>
          <a:p>
            <a:pPr marL="0" indent="0">
              <a:buNone/>
            </a:pPr>
            <a:r>
              <a:rPr lang="en-US" sz="1400" dirty="0"/>
              <a:t>Property, plant, and equipment with an original cost of $10,000 and accumulated </a:t>
            </a:r>
            <a:r>
              <a:rPr lang="en-US" sz="1400" dirty="0" smtClean="0"/>
              <a:t>depreciation </a:t>
            </a:r>
            <a:r>
              <a:rPr lang="en-US" sz="1400" dirty="0"/>
              <a:t>of $4,000 is sold for $8,000 cash</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a:buFont typeface="Wingdings" panose="05000000000000000000" pitchFamily="2" charset="2"/>
              <a:buChar char="v"/>
            </a:pPr>
            <a:r>
              <a:rPr lang="en-US" sz="1400" dirty="0"/>
              <a:t>Because the gain is included in the computation of income, it is necessary to remove (subtract) the $2,000 gain from the Operating Activities section of the statement to avoid double </a:t>
            </a:r>
            <a:r>
              <a:rPr lang="en-US" sz="1400" dirty="0" smtClean="0"/>
              <a:t>counting</a:t>
            </a:r>
          </a:p>
          <a:p>
            <a:pPr>
              <a:buFont typeface="Wingdings" panose="05000000000000000000" pitchFamily="2" charset="2"/>
              <a:buChar char="v"/>
            </a:pPr>
            <a:endParaRPr lang="en-US" sz="1400" dirty="0"/>
          </a:p>
          <a:p>
            <a:pPr>
              <a:buFont typeface="Wingdings" panose="05000000000000000000" pitchFamily="2" charset="2"/>
              <a:buChar char="v"/>
            </a:pPr>
            <a:r>
              <a:rPr lang="en-US" sz="1400" dirty="0"/>
              <a:t>The $8,000 cash received from the sale is reported as an investing cash inflow</a:t>
            </a:r>
          </a:p>
          <a:p>
            <a:pPr marL="0" indent="0">
              <a:buNone/>
            </a:pP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181843048"/>
              </p:ext>
            </p:extLst>
          </p:nvPr>
        </p:nvGraphicFramePr>
        <p:xfrm>
          <a:off x="1905000" y="2133600"/>
          <a:ext cx="5638800" cy="1524000"/>
        </p:xfrm>
        <a:graphic>
          <a:graphicData uri="http://schemas.openxmlformats.org/drawingml/2006/table">
            <a:tbl>
              <a:tblPr firstRow="1" bandRow="1">
                <a:tableStyleId>{2D5ABB26-0587-4C30-8999-92F81FD0307C}</a:tableStyleId>
              </a:tblPr>
              <a:tblGrid>
                <a:gridCol w="3548009">
                  <a:extLst>
                    <a:ext uri="{9D8B030D-6E8A-4147-A177-3AD203B41FA5}">
                      <a16:colId xmlns:a16="http://schemas.microsoft.com/office/drawing/2014/main" val="20000"/>
                    </a:ext>
                  </a:extLst>
                </a:gridCol>
                <a:gridCol w="1000288">
                  <a:extLst>
                    <a:ext uri="{9D8B030D-6E8A-4147-A177-3AD203B41FA5}">
                      <a16:colId xmlns:a16="http://schemas.microsoft.com/office/drawing/2014/main" val="20001"/>
                    </a:ext>
                  </a:extLst>
                </a:gridCol>
                <a:gridCol w="1090503">
                  <a:extLst>
                    <a:ext uri="{9D8B030D-6E8A-4147-A177-3AD203B41FA5}">
                      <a16:colId xmlns:a16="http://schemas.microsoft.com/office/drawing/2014/main" val="20002"/>
                    </a:ext>
                  </a:extLst>
                </a:gridCol>
              </a:tblGrid>
              <a:tr h="127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To record asset sale</a:t>
                      </a:r>
                    </a:p>
                  </a:txBody>
                  <a:tcPr/>
                </a:tc>
                <a:tc>
                  <a:txBody>
                    <a:bodyPr/>
                    <a:lstStyle/>
                    <a:p>
                      <a:pPr algn="r"/>
                      <a:r>
                        <a:rPr lang="en-US" sz="1400" u="sng" dirty="0" smtClean="0">
                          <a:solidFill>
                            <a:srgbClr val="C00000"/>
                          </a:solidFill>
                        </a:rPr>
                        <a:t>Debit</a:t>
                      </a:r>
                      <a:endParaRPr lang="en-US" sz="1400" u="sng" dirty="0">
                        <a:solidFill>
                          <a:srgbClr val="C00000"/>
                        </a:solidFill>
                      </a:endParaRPr>
                    </a:p>
                  </a:txBody>
                  <a:tcPr/>
                </a:tc>
                <a:tc>
                  <a:txBody>
                    <a:bodyPr/>
                    <a:lstStyle/>
                    <a:p>
                      <a:pPr algn="r"/>
                      <a:r>
                        <a:rPr lang="en-US" sz="1400" u="sng" dirty="0" smtClean="0">
                          <a:solidFill>
                            <a:srgbClr val="C00000"/>
                          </a:solidFill>
                        </a:rPr>
                        <a:t>Credit</a:t>
                      </a:r>
                      <a:endParaRPr lang="en-US" sz="1400" u="sng" dirty="0">
                        <a:solidFill>
                          <a:srgbClr val="C00000"/>
                        </a:solidFill>
                      </a:endParaRPr>
                    </a:p>
                  </a:txBody>
                  <a:tcPr/>
                </a:tc>
                <a:extLst>
                  <a:ext uri="{0D108BD9-81ED-4DB2-BD59-A6C34878D82A}">
                    <a16:rowId xmlns:a16="http://schemas.microsoft.com/office/drawing/2014/main" val="10000"/>
                  </a:ext>
                </a:extLst>
              </a:tr>
              <a:tr h="127000">
                <a:tc>
                  <a:txBody>
                    <a:bodyPr/>
                    <a:lstStyle/>
                    <a:p>
                      <a:r>
                        <a:rPr lang="en-US" sz="1400" dirty="0" smtClean="0"/>
                        <a:t>Cash (+A)</a:t>
                      </a:r>
                      <a:endParaRPr lang="en-US" sz="1400" dirty="0"/>
                    </a:p>
                  </a:txBody>
                  <a:tcPr/>
                </a:tc>
                <a:tc>
                  <a:txBody>
                    <a:bodyPr/>
                    <a:lstStyle/>
                    <a:p>
                      <a:pPr algn="r"/>
                      <a:r>
                        <a:rPr lang="en-US" sz="1400" dirty="0" smtClean="0"/>
                        <a:t>$8,000</a:t>
                      </a:r>
                      <a:endParaRPr lang="en-US" sz="1400" dirty="0"/>
                    </a:p>
                  </a:txBody>
                  <a:tcPr/>
                </a:tc>
                <a:tc>
                  <a:txBody>
                    <a:bodyPr/>
                    <a:lstStyle/>
                    <a:p>
                      <a:pPr algn="r"/>
                      <a:endParaRPr lang="en-US" sz="1400" dirty="0"/>
                    </a:p>
                  </a:txBody>
                  <a:tcPr/>
                </a:tc>
                <a:extLst>
                  <a:ext uri="{0D108BD9-81ED-4DB2-BD59-A6C34878D82A}">
                    <a16:rowId xmlns:a16="http://schemas.microsoft.com/office/drawing/2014/main" val="10001"/>
                  </a:ext>
                </a:extLst>
              </a:tr>
              <a:tr h="127000">
                <a:tc>
                  <a:txBody>
                    <a:bodyPr/>
                    <a:lstStyle/>
                    <a:p>
                      <a:r>
                        <a:rPr lang="en-US" sz="1400" dirty="0" smtClean="0"/>
                        <a:t>Accumulated Depreciation (-CA; +A)</a:t>
                      </a:r>
                      <a:endParaRPr lang="en-US" sz="1400" dirty="0"/>
                    </a:p>
                  </a:txBody>
                  <a:tcPr/>
                </a:tc>
                <a:tc>
                  <a:txBody>
                    <a:bodyPr/>
                    <a:lstStyle/>
                    <a:p>
                      <a:pPr algn="r"/>
                      <a:r>
                        <a:rPr lang="en-US" sz="1400" dirty="0" smtClean="0"/>
                        <a:t>4,000</a:t>
                      </a:r>
                      <a:endParaRPr lang="en-US" sz="1400" dirty="0"/>
                    </a:p>
                  </a:txBody>
                  <a:tcPr/>
                </a:tc>
                <a:tc>
                  <a:txBody>
                    <a:bodyPr/>
                    <a:lstStyle/>
                    <a:p>
                      <a:pPr algn="r"/>
                      <a:endParaRPr lang="en-US" sz="1400" dirty="0"/>
                    </a:p>
                  </a:txBody>
                  <a:tcPr/>
                </a:tc>
                <a:extLst>
                  <a:ext uri="{0D108BD9-81ED-4DB2-BD59-A6C34878D82A}">
                    <a16:rowId xmlns:a16="http://schemas.microsoft.com/office/drawing/2014/main" val="512238173"/>
                  </a:ext>
                </a:extLst>
              </a:tr>
              <a:tr h="127000">
                <a:tc>
                  <a:txBody>
                    <a:bodyPr/>
                    <a:lstStyle/>
                    <a:p>
                      <a:r>
                        <a:rPr lang="en-US" sz="1400" dirty="0" smtClean="0"/>
                        <a:t>     Property, Plant,</a:t>
                      </a:r>
                      <a:r>
                        <a:rPr lang="en-US" sz="1400" baseline="0" dirty="0" smtClean="0"/>
                        <a:t> and Equipment (-A)</a:t>
                      </a:r>
                      <a:endParaRPr lang="en-US" sz="1400" dirty="0"/>
                    </a:p>
                  </a:txBody>
                  <a:tcPr/>
                </a:tc>
                <a:tc>
                  <a:txBody>
                    <a:bodyPr/>
                    <a:lstStyle/>
                    <a:p>
                      <a:pPr algn="r"/>
                      <a:endParaRPr lang="en-US" sz="1400" dirty="0"/>
                    </a:p>
                  </a:txBody>
                  <a:tcPr/>
                </a:tc>
                <a:tc>
                  <a:txBody>
                    <a:bodyPr/>
                    <a:lstStyle/>
                    <a:p>
                      <a:pPr algn="r"/>
                      <a:r>
                        <a:rPr lang="en-US" sz="1400" dirty="0" smtClean="0"/>
                        <a:t>$10,000</a:t>
                      </a:r>
                      <a:endParaRPr lang="en-US" sz="1400" dirty="0"/>
                    </a:p>
                  </a:txBody>
                  <a:tcPr/>
                </a:tc>
                <a:extLst>
                  <a:ext uri="{0D108BD9-81ED-4DB2-BD59-A6C34878D82A}">
                    <a16:rowId xmlns:a16="http://schemas.microsoft.com/office/drawing/2014/main" val="1031217846"/>
                  </a:ext>
                </a:extLst>
              </a:tr>
              <a:tr h="127000">
                <a:tc>
                  <a:txBody>
                    <a:bodyPr/>
                    <a:lstStyle/>
                    <a:p>
                      <a:r>
                        <a:rPr lang="en-US" sz="1400" dirty="0" smtClean="0"/>
                        <a:t>     Gain on Disposal (+Gain; +SE)</a:t>
                      </a:r>
                      <a:endParaRPr lang="en-US" sz="1400" dirty="0"/>
                    </a:p>
                  </a:txBody>
                  <a:tcPr/>
                </a:tc>
                <a:tc>
                  <a:txBody>
                    <a:bodyPr/>
                    <a:lstStyle/>
                    <a:p>
                      <a:pPr algn="r"/>
                      <a:endParaRPr lang="en-US" sz="1400" dirty="0"/>
                    </a:p>
                  </a:txBody>
                  <a:tcPr/>
                </a:tc>
                <a:tc>
                  <a:txBody>
                    <a:bodyPr/>
                    <a:lstStyle/>
                    <a:p>
                      <a:pPr algn="r"/>
                      <a:r>
                        <a:rPr lang="en-US" sz="1400" dirty="0" smtClean="0"/>
                        <a:t>2,000</a:t>
                      </a:r>
                      <a:endParaRPr lang="en-US" sz="1400" dirty="0"/>
                    </a:p>
                  </a:txBody>
                  <a:tcPr/>
                </a:tc>
                <a:extLst>
                  <a:ext uri="{0D108BD9-81ED-4DB2-BD59-A6C34878D82A}">
                    <a16:rowId xmlns:a16="http://schemas.microsoft.com/office/drawing/2014/main" val="521751821"/>
                  </a:ext>
                </a:extLst>
              </a:tr>
            </a:tbl>
          </a:graphicData>
        </a:graphic>
      </p:graphicFrame>
    </p:spTree>
    <p:extLst>
      <p:ext uri="{BB962C8B-B14F-4D97-AF65-F5344CB8AC3E}">
        <p14:creationId xmlns:p14="http://schemas.microsoft.com/office/powerpoint/2010/main" val="228491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rgbClr val="FFFFFF"/>
                </a:solidFill>
              </a:rPr>
              <a:t>Interpreting Cash Flow from Operations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486400"/>
          </a:xfrm>
          <a:noFill/>
        </p:spPr>
        <p:txBody>
          <a:bodyPr lIns="0" tIns="0" rIns="0" bIns="0"/>
          <a:lstStyle/>
          <a:p>
            <a:pPr marL="0" indent="0">
              <a:buNone/>
            </a:pPr>
            <a:r>
              <a:rPr lang="en-US" sz="1400" dirty="0"/>
              <a:t>The operating activities section of the </a:t>
            </a:r>
            <a:r>
              <a:rPr lang="en-US" sz="1400" dirty="0" smtClean="0"/>
              <a:t>SCF focuses </a:t>
            </a:r>
            <a:r>
              <a:rPr lang="en-US" sz="1400" dirty="0"/>
              <a:t>attention on the firm’s ability to generate cash internally through operations and its management of current assets and current liabilities (also called working capital). </a:t>
            </a:r>
            <a:r>
              <a:rPr lang="en-US" sz="1400" dirty="0" smtClean="0"/>
              <a:t>Many </a:t>
            </a:r>
            <a:r>
              <a:rPr lang="en-US" sz="1400" dirty="0"/>
              <a:t>analysts believe that this is the most important section of the statement because, in the long run, operations are the only source of cash</a:t>
            </a:r>
            <a:r>
              <a:rPr lang="en-US" sz="1400" dirty="0" smtClean="0"/>
              <a:t>.</a:t>
            </a:r>
          </a:p>
          <a:p>
            <a:pPr marL="0" indent="0">
              <a:buNone/>
            </a:pPr>
            <a:r>
              <a:rPr lang="en-US" sz="1400" dirty="0" smtClean="0"/>
              <a:t> </a:t>
            </a:r>
          </a:p>
          <a:p>
            <a:pPr lvl="1">
              <a:buFont typeface="Wingdings" panose="05000000000000000000" pitchFamily="2" charset="2"/>
              <a:buChar char="ü"/>
            </a:pPr>
            <a:r>
              <a:rPr lang="en-US" sz="1200" dirty="0" smtClean="0"/>
              <a:t>investors may be less willing to invest in a company if they do not believe that cash generated from operations will be available to pay them dividends or expand the company </a:t>
            </a:r>
          </a:p>
          <a:p>
            <a:pPr lvl="1">
              <a:buFont typeface="Wingdings" panose="05000000000000000000" pitchFamily="2" charset="2"/>
              <a:buChar char="ü"/>
            </a:pPr>
            <a:r>
              <a:rPr lang="en-US" sz="1200" dirty="0" smtClean="0"/>
              <a:t>creditors may be less likely to </a:t>
            </a:r>
            <a:r>
              <a:rPr lang="en-US" sz="1200" dirty="0"/>
              <a:t>lend money if they do not believe that cash generated from operations will be available to pay back the </a:t>
            </a:r>
            <a:r>
              <a:rPr lang="en-US" sz="1200" dirty="0" smtClean="0"/>
              <a:t>loan</a:t>
            </a:r>
            <a:endParaRPr lang="en-US" sz="1200" dirty="0"/>
          </a:p>
          <a:p>
            <a:endParaRPr lang="en-US" sz="1400" dirty="0"/>
          </a:p>
          <a:p>
            <a:endParaRPr lang="en-US" sz="1400" dirty="0" smtClean="0"/>
          </a:p>
          <a:p>
            <a:pPr>
              <a:buFont typeface="Wingdings" panose="05000000000000000000" pitchFamily="2" charset="2"/>
              <a:buChar char="v"/>
            </a:pPr>
            <a:r>
              <a:rPr lang="en-US" sz="1400" dirty="0" smtClean="0"/>
              <a:t>Firms </a:t>
            </a:r>
            <a:r>
              <a:rPr lang="en-US" sz="1400" dirty="0"/>
              <a:t>with rising net income but falling cash flow from </a:t>
            </a:r>
            <a:r>
              <a:rPr lang="en-US" sz="1400" dirty="0" smtClean="0"/>
              <a:t>operations may be experiencing difficulty. </a:t>
            </a:r>
            <a:r>
              <a:rPr lang="en-US" sz="1400" dirty="0"/>
              <a:t>Rapidly rising inventories or receivables often predict a slump in profits and the need for external financing. A true understanding of the meaning of the difference requires a detailed understanding of its causes.</a:t>
            </a:r>
          </a:p>
        </p:txBody>
      </p:sp>
    </p:spTree>
    <p:extLst>
      <p:ext uri="{BB962C8B-B14F-4D97-AF65-F5344CB8AC3E}">
        <p14:creationId xmlns:p14="http://schemas.microsoft.com/office/powerpoint/2010/main" val="1237650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42</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Cash Flow from Investing Activities</a:t>
            </a:r>
            <a:endParaRPr lang="en-US" sz="2800" dirty="0"/>
          </a:p>
        </p:txBody>
      </p:sp>
    </p:spTree>
    <p:extLst>
      <p:ext uri="{BB962C8B-B14F-4D97-AF65-F5344CB8AC3E}">
        <p14:creationId xmlns:p14="http://schemas.microsoft.com/office/powerpoint/2010/main" val="4211033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rgbClr val="FFFFFF"/>
                </a:solidFill>
              </a:rPr>
              <a:t>Interpreting Cash Flow from </a:t>
            </a:r>
            <a:r>
              <a:rPr lang="en-US" altLang="en-US" sz="2400" b="1" dirty="0" smtClean="0">
                <a:solidFill>
                  <a:srgbClr val="FFFFFF"/>
                </a:solidFill>
              </a:rPr>
              <a:t>Investing Activities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486400"/>
          </a:xfrm>
          <a:noFill/>
        </p:spPr>
        <p:txBody>
          <a:bodyPr lIns="0" tIns="0" rIns="0" bIns="0"/>
          <a:lstStyle/>
          <a:p>
            <a:pPr marL="0" indent="0">
              <a:buNone/>
            </a:pPr>
            <a:r>
              <a:rPr lang="en-US" sz="1400" dirty="0"/>
              <a:t>Preparing this section of the cash flow statement requires an analysis of the accounts related to property, plant, and equipment; intangible assets; and investments in the securities of other companies. </a:t>
            </a: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r>
              <a:rPr lang="en-US" sz="1400" dirty="0"/>
              <a:t>Remember that:</a:t>
            </a:r>
          </a:p>
          <a:p>
            <a:pPr>
              <a:buFont typeface="Wingdings" panose="05000000000000000000" pitchFamily="2" charset="2"/>
              <a:buChar char="ü"/>
            </a:pPr>
            <a:r>
              <a:rPr lang="en-US" sz="1400" dirty="0"/>
              <a:t>Only purchases paid for with cash or cash equivalents are </a:t>
            </a:r>
            <a:r>
              <a:rPr lang="en-US" sz="1400" dirty="0" smtClean="0"/>
              <a:t>included</a:t>
            </a:r>
            <a:endParaRPr lang="en-US" sz="1400" dirty="0"/>
          </a:p>
          <a:p>
            <a:pPr>
              <a:buFont typeface="Wingdings" panose="05000000000000000000" pitchFamily="2" charset="2"/>
              <a:buChar char="ü"/>
            </a:pPr>
            <a:r>
              <a:rPr lang="en-US" sz="1400" dirty="0"/>
              <a:t>The amount of cash that is received from the sale of assets is included, regardless of whether the assets are sold at a gain or </a:t>
            </a:r>
            <a:r>
              <a:rPr lang="en-US" sz="1400" dirty="0" smtClean="0"/>
              <a:t>loss</a:t>
            </a:r>
            <a:endParaRPr lang="en-US" sz="1400" dirty="0"/>
          </a:p>
          <a:p>
            <a:pPr marL="0" indent="0">
              <a:buNone/>
            </a:pP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225797232"/>
              </p:ext>
            </p:extLst>
          </p:nvPr>
        </p:nvGraphicFramePr>
        <p:xfrm>
          <a:off x="1143000" y="2133600"/>
          <a:ext cx="7696200" cy="2545080"/>
        </p:xfrm>
        <a:graphic>
          <a:graphicData uri="http://schemas.openxmlformats.org/drawingml/2006/table">
            <a:tbl>
              <a:tblPr firstRow="1" bandRow="1">
                <a:tableStyleId>{74C1A8A3-306A-4EB7-A6B1-4F7E0EB9C5D6}</a:tableStyleId>
              </a:tblPr>
              <a:tblGrid>
                <a:gridCol w="990600">
                  <a:extLst>
                    <a:ext uri="{9D8B030D-6E8A-4147-A177-3AD203B41FA5}">
                      <a16:colId xmlns:a16="http://schemas.microsoft.com/office/drawing/2014/main" val="694432168"/>
                    </a:ext>
                  </a:extLst>
                </a:gridCol>
                <a:gridCol w="3200400">
                  <a:extLst>
                    <a:ext uri="{9D8B030D-6E8A-4147-A177-3AD203B41FA5}">
                      <a16:colId xmlns:a16="http://schemas.microsoft.com/office/drawing/2014/main" val="874518713"/>
                    </a:ext>
                  </a:extLst>
                </a:gridCol>
                <a:gridCol w="3505200">
                  <a:extLst>
                    <a:ext uri="{9D8B030D-6E8A-4147-A177-3AD203B41FA5}">
                      <a16:colId xmlns:a16="http://schemas.microsoft.com/office/drawing/2014/main" val="3502747944"/>
                    </a:ext>
                  </a:extLst>
                </a:gridCol>
              </a:tblGrid>
              <a:tr h="228600">
                <a:tc>
                  <a:txBody>
                    <a:bodyPr/>
                    <a:lstStyle/>
                    <a:p>
                      <a:r>
                        <a:rPr lang="en-US" sz="1100" dirty="0" smtClean="0"/>
                        <a:t>Activities</a:t>
                      </a:r>
                      <a:endParaRPr lang="en-US" sz="1100" dirty="0"/>
                    </a:p>
                  </a:txBody>
                  <a:tcPr>
                    <a:lnR w="12700" cap="flat" cmpd="sng" algn="ctr">
                      <a:solidFill>
                        <a:schemeClr val="tx1"/>
                      </a:solidFill>
                      <a:prstDash val="solid"/>
                      <a:round/>
                      <a:headEnd type="none" w="med" len="med"/>
                      <a:tailEnd type="none" w="med" len="med"/>
                    </a:lnR>
                  </a:tcPr>
                </a:tc>
                <a:tc>
                  <a:txBody>
                    <a:bodyPr/>
                    <a:lstStyle/>
                    <a:p>
                      <a:r>
                        <a:rPr lang="en-US" sz="1100" dirty="0" smtClean="0"/>
                        <a:t>Inflows (cash received from)</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smtClean="0"/>
                        <a:t>Outflows (cash paid for)</a:t>
                      </a:r>
                      <a:endParaRPr lang="en-US"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7041457"/>
                  </a:ext>
                </a:extLst>
              </a:tr>
              <a:tr h="370840">
                <a:tc>
                  <a:txBody>
                    <a:bodyPr/>
                    <a:lstStyle/>
                    <a:p>
                      <a:r>
                        <a:rPr lang="en-US" sz="1100" dirty="0" smtClean="0"/>
                        <a:t>Operating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Customers</a:t>
                      </a:r>
                    </a:p>
                    <a:p>
                      <a:pPr marL="171450" indent="-171450">
                        <a:buFont typeface="Arial" panose="020B0604020202020204" pitchFamily="34" charset="0"/>
                        <a:buChar char="•"/>
                      </a:pPr>
                      <a:r>
                        <a:rPr lang="en-US" sz="1100" dirty="0" smtClean="0"/>
                        <a:t>Dividends and interest on investments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goods for resale and services (electricity, etc.)</a:t>
                      </a:r>
                    </a:p>
                    <a:p>
                      <a:pPr marL="171450" indent="-171450">
                        <a:buFont typeface="Arial" panose="020B0604020202020204" pitchFamily="34" charset="0"/>
                        <a:buChar char="•"/>
                      </a:pPr>
                      <a:r>
                        <a:rPr lang="en-US" sz="1100" dirty="0" smtClean="0"/>
                        <a:t>Salaries and wages</a:t>
                      </a:r>
                    </a:p>
                    <a:p>
                      <a:pPr marL="171450" indent="-171450">
                        <a:buFont typeface="Arial" panose="020B0604020202020204" pitchFamily="34" charset="0"/>
                        <a:buChar char="•"/>
                      </a:pPr>
                      <a:r>
                        <a:rPr lang="en-US" sz="1100" dirty="0" smtClean="0"/>
                        <a:t>Income taxes</a:t>
                      </a:r>
                    </a:p>
                    <a:p>
                      <a:pPr marL="171450" indent="-171450">
                        <a:buFont typeface="Arial" panose="020B0604020202020204" pitchFamily="34" charset="0"/>
                        <a:buChar char="•"/>
                      </a:pPr>
                      <a:r>
                        <a:rPr lang="en-US" sz="1100" dirty="0" smtClean="0"/>
                        <a:t>Interest on liabilities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70706265"/>
                  </a:ext>
                </a:extLst>
              </a:tr>
              <a:tr h="370840">
                <a:tc>
                  <a:txBody>
                    <a:bodyPr/>
                    <a:lstStyle/>
                    <a:p>
                      <a:r>
                        <a:rPr lang="en-US" sz="1100" dirty="0" smtClean="0"/>
                        <a:t>Investing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Sale or disposal of property, plant, and equipment</a:t>
                      </a:r>
                    </a:p>
                    <a:p>
                      <a:pPr marL="171450" indent="-171450">
                        <a:buFont typeface="Arial" panose="020B0604020202020204" pitchFamily="34" charset="0"/>
                        <a:buChar char="•"/>
                      </a:pPr>
                      <a:r>
                        <a:rPr lang="en-US" sz="1100" dirty="0" smtClean="0"/>
                        <a:t>Sale or maturity of investments in securities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property, plant, and equipment</a:t>
                      </a:r>
                    </a:p>
                    <a:p>
                      <a:pPr marL="171450" indent="-171450">
                        <a:buFont typeface="Arial" panose="020B0604020202020204" pitchFamily="34" charset="0"/>
                        <a:buChar char="•"/>
                      </a:pPr>
                      <a:r>
                        <a:rPr lang="en-US" sz="1100" dirty="0" smtClean="0"/>
                        <a:t>Purchase of investments in securities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36565146"/>
                  </a:ext>
                </a:extLst>
              </a:tr>
              <a:tr h="370840">
                <a:tc>
                  <a:txBody>
                    <a:bodyPr/>
                    <a:lstStyle/>
                    <a:p>
                      <a:r>
                        <a:rPr lang="en-US" sz="1100" dirty="0" smtClean="0"/>
                        <a:t>Financing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Borrowings on notes, mortgages, bonds, etc., from creditors</a:t>
                      </a:r>
                    </a:p>
                    <a:p>
                      <a:pPr marL="171450" indent="-171450">
                        <a:buFont typeface="Arial" panose="020B0604020202020204" pitchFamily="34" charset="0"/>
                        <a:buChar char="•"/>
                      </a:pPr>
                      <a:r>
                        <a:rPr lang="en-US" sz="1100" dirty="0" smtClean="0"/>
                        <a:t>Issuing stock to owners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Repayment of principal to creditors (excluding interest, which is an operating activity)</a:t>
                      </a:r>
                    </a:p>
                    <a:p>
                      <a:pPr marL="171450" indent="-171450">
                        <a:buFont typeface="Arial" panose="020B0604020202020204" pitchFamily="34" charset="0"/>
                        <a:buChar char="•"/>
                      </a:pPr>
                      <a:r>
                        <a:rPr lang="en-US" sz="1100" dirty="0" smtClean="0"/>
                        <a:t>Repurchasing stock from owners</a:t>
                      </a:r>
                    </a:p>
                    <a:p>
                      <a:pPr marL="171450" indent="-171450">
                        <a:buFont typeface="Arial" panose="020B0604020202020204" pitchFamily="34" charset="0"/>
                        <a:buChar char="•"/>
                      </a:pPr>
                      <a:r>
                        <a:rPr lang="en-US" sz="1100" dirty="0" smtClean="0"/>
                        <a:t>Dividends to owners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5984631"/>
                  </a:ext>
                </a:extLst>
              </a:tr>
            </a:tbl>
          </a:graphicData>
        </a:graphic>
      </p:graphicFrame>
    </p:spTree>
    <p:extLst>
      <p:ext uri="{BB962C8B-B14F-4D97-AF65-F5344CB8AC3E}">
        <p14:creationId xmlns:p14="http://schemas.microsoft.com/office/powerpoint/2010/main" val="780415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 result for disney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316" y="1021645"/>
            <a:ext cx="787830" cy="560024"/>
          </a:xfrm>
          <a:prstGeom prst="rect">
            <a:avLst/>
          </a:prstGeom>
          <a:noFill/>
          <a:extLst>
            <a:ext uri="{909E8E84-426E-40DD-AFC4-6F175D3DCCD1}">
              <a14:hiddenFill xmlns:a14="http://schemas.microsoft.com/office/drawing/2010/main">
                <a:solidFill>
                  <a:srgbClr val="FFFFFF"/>
                </a:solidFill>
              </a14:hiddenFill>
            </a:ext>
          </a:extLst>
        </p:spPr>
      </p:pic>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Statement of Cash Flows</a:t>
            </a:r>
            <a:endParaRPr lang="en-US" altLang="en-US" dirty="0" smtClean="0">
              <a:solidFill>
                <a:schemeClr val="bg1"/>
              </a:solidFill>
            </a:endParaRPr>
          </a:p>
        </p:txBody>
      </p:sp>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16380" y="1301657"/>
            <a:ext cx="6187440" cy="1333500"/>
          </a:xfrm>
          <a:prstGeom prst="rect">
            <a:avLst/>
          </a:prstGeom>
        </p:spPr>
      </p:pic>
      <p:sp>
        <p:nvSpPr>
          <p:cNvPr id="12" name="Text Box 7"/>
          <p:cNvSpPr txBox="1">
            <a:spLocks noChangeArrowheads="1"/>
          </p:cNvSpPr>
          <p:nvPr/>
        </p:nvSpPr>
        <p:spPr bwMode="auto">
          <a:xfrm>
            <a:off x="5334001" y="2781896"/>
            <a:ext cx="3358060" cy="954107"/>
          </a:xfrm>
          <a:prstGeom prst="rect">
            <a:avLst/>
          </a:prstGeom>
          <a:solidFill>
            <a:schemeClr val="accent6">
              <a:lumMod val="20000"/>
              <a:lumOff val="80000"/>
            </a:schemeClr>
          </a:solidFill>
          <a:ln w="9525">
            <a:solidFill>
              <a:srgbClr val="000000"/>
            </a:solidFill>
            <a:miter lim="800000"/>
            <a:headEnd/>
            <a:tailEnd/>
          </a:ln>
          <a:effectLst/>
        </p:spPr>
        <p:txBody>
          <a:bodyPr wrap="square">
            <a:spAutoFit/>
          </a:bodyPr>
          <a:lstStyle/>
          <a:p>
            <a:pPr eaLnBrk="0" hangingPunct="0">
              <a:spcBef>
                <a:spcPct val="50000"/>
              </a:spcBef>
              <a:defRPr/>
            </a:pPr>
            <a:r>
              <a:rPr lang="en-US" sz="1400" dirty="0">
                <a:solidFill>
                  <a:srgbClr val="C00000"/>
                </a:solidFill>
                <a:cs typeface="Arial" pitchFamily="34" charset="0"/>
              </a:rPr>
              <a:t>We must report individually the cash used to purchase equipment and the cash proceeds received from the sale of </a:t>
            </a:r>
            <a:r>
              <a:rPr lang="en-US" sz="1400" dirty="0" smtClean="0">
                <a:solidFill>
                  <a:srgbClr val="C00000"/>
                </a:solidFill>
                <a:cs typeface="Arial" pitchFamily="34" charset="0"/>
              </a:rPr>
              <a:t>equipment. </a:t>
            </a:r>
            <a:endParaRPr lang="en-US" sz="1400" dirty="0">
              <a:solidFill>
                <a:srgbClr val="C00000"/>
              </a:solidFill>
              <a:cs typeface="Arial" pitchFamily="34" charset="0"/>
            </a:endParaRPr>
          </a:p>
        </p:txBody>
      </p:sp>
      <p:sp>
        <p:nvSpPr>
          <p:cNvPr id="13" name="Text Box 4"/>
          <p:cNvSpPr txBox="1">
            <a:spLocks noChangeArrowheads="1"/>
          </p:cNvSpPr>
          <p:nvPr/>
        </p:nvSpPr>
        <p:spPr bwMode="auto">
          <a:xfrm>
            <a:off x="1516380" y="3654749"/>
            <a:ext cx="3448523" cy="954107"/>
          </a:xfrm>
          <a:prstGeom prst="rect">
            <a:avLst/>
          </a:prstGeom>
          <a:solidFill>
            <a:schemeClr val="bg1">
              <a:lumMod val="95000"/>
            </a:schemeClr>
          </a:solidFill>
          <a:ln w="9525">
            <a:solidFill>
              <a:srgbClr val="000000"/>
            </a:solidFill>
            <a:miter lim="800000"/>
            <a:headEnd/>
            <a:tailEnd/>
          </a:ln>
          <a:effectLst/>
        </p:spPr>
        <p:txBody>
          <a:bodyPr wrap="square">
            <a:spAutoFit/>
          </a:bodyPr>
          <a:lstStyle/>
          <a:p>
            <a:pPr eaLnBrk="0" hangingPunct="0">
              <a:spcBef>
                <a:spcPct val="50000"/>
              </a:spcBef>
              <a:defRPr/>
            </a:pPr>
            <a:r>
              <a:rPr lang="en-US" sz="1400" dirty="0">
                <a:solidFill>
                  <a:srgbClr val="C00000"/>
                </a:solidFill>
                <a:cs typeface="Arial" pitchFamily="34" charset="0"/>
              </a:rPr>
              <a:t>Although short-term investments is a current asset, it is reported in the investing section on the statement of cash flows</a:t>
            </a:r>
            <a:r>
              <a:rPr lang="en-US" sz="1400" dirty="0" smtClean="0">
                <a:solidFill>
                  <a:srgbClr val="C00000"/>
                </a:solidFill>
                <a:cs typeface="Arial" pitchFamily="34" charset="0"/>
              </a:rPr>
              <a:t>. </a:t>
            </a:r>
            <a:endParaRPr lang="en-US" sz="1400" dirty="0">
              <a:solidFill>
                <a:srgbClr val="C00000"/>
              </a:solidFill>
              <a:cs typeface="Arial" pitchFamily="34" charset="0"/>
            </a:endParaRPr>
          </a:p>
        </p:txBody>
      </p:sp>
    </p:spTree>
    <p:extLst>
      <p:ext uri="{BB962C8B-B14F-4D97-AF65-F5344CB8AC3E}">
        <p14:creationId xmlns:p14="http://schemas.microsoft.com/office/powerpoint/2010/main" val="17916315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45</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a:t>Cash Flow from </a:t>
            </a:r>
            <a:r>
              <a:rPr lang="en-US" sz="2800" dirty="0" smtClean="0"/>
              <a:t>Financing </a:t>
            </a:r>
            <a:r>
              <a:rPr lang="en-US" sz="2800" dirty="0"/>
              <a:t>Activities</a:t>
            </a:r>
          </a:p>
        </p:txBody>
      </p:sp>
    </p:spTree>
    <p:extLst>
      <p:ext uri="{BB962C8B-B14F-4D97-AF65-F5344CB8AC3E}">
        <p14:creationId xmlns:p14="http://schemas.microsoft.com/office/powerpoint/2010/main" val="1631627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rgbClr val="FFFFFF"/>
                </a:solidFill>
              </a:rPr>
              <a:t>Interpreting Cash Flow from </a:t>
            </a:r>
            <a:r>
              <a:rPr lang="en-US" altLang="en-US" sz="2400" b="1" dirty="0" smtClean="0">
                <a:solidFill>
                  <a:srgbClr val="FFFFFF"/>
                </a:solidFill>
              </a:rPr>
              <a:t>Financing Activities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467600" cy="5486400"/>
          </a:xfrm>
          <a:noFill/>
        </p:spPr>
        <p:txBody>
          <a:bodyPr lIns="0" tIns="0" rIns="0" bIns="0"/>
          <a:lstStyle/>
          <a:p>
            <a:pPr marL="0" indent="0">
              <a:buNone/>
            </a:pPr>
            <a:r>
              <a:rPr lang="en-US" sz="1400" dirty="0"/>
              <a:t>Financing activities are associated with generating capital from creditors and owners. This section of the </a:t>
            </a:r>
            <a:r>
              <a:rPr lang="en-US" sz="1400" dirty="0" smtClean="0"/>
              <a:t>SCF reflects </a:t>
            </a:r>
            <a:r>
              <a:rPr lang="en-US" sz="1400" dirty="0"/>
              <a:t>changes in two current liabilities: notes payable to financial institutions (often called short-term debt) and current maturities on long-term debt, as well as changes in long-term liabilities and stockholders’ equity accounts. These balance sheet accounts relate to the issuance and retirement of debt and stock and the payment of dividends</a:t>
            </a:r>
            <a:r>
              <a:rPr lang="en-US" sz="1400" dirty="0" smtClean="0"/>
              <a:t>.</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1400" dirty="0"/>
              <a:t>Remember that:</a:t>
            </a:r>
          </a:p>
          <a:p>
            <a:pPr marL="285750" indent="-285750">
              <a:buFont typeface="Arial" panose="020B0604020202020204" pitchFamily="34" charset="0"/>
              <a:buChar char="•"/>
            </a:pPr>
            <a:r>
              <a:rPr lang="en-US" sz="1400" dirty="0"/>
              <a:t>Cash repayments of principal are cash flows from financing </a:t>
            </a:r>
            <a:r>
              <a:rPr lang="en-US" sz="1400" dirty="0" smtClean="0"/>
              <a:t>activities</a:t>
            </a:r>
            <a:endParaRPr lang="en-US" sz="1400" dirty="0"/>
          </a:p>
          <a:p>
            <a:pPr marL="285750" indent="-285750">
              <a:buFont typeface="Arial" panose="020B0604020202020204" pitchFamily="34" charset="0"/>
              <a:buChar char="•"/>
            </a:pPr>
            <a:r>
              <a:rPr lang="en-US" sz="1400" dirty="0"/>
              <a:t>Interest payments are cash flows from operating </a:t>
            </a:r>
            <a:r>
              <a:rPr lang="en-US" sz="1400" dirty="0" smtClean="0"/>
              <a:t>activities</a:t>
            </a:r>
            <a:endParaRPr lang="en-US" sz="1400" dirty="0"/>
          </a:p>
          <a:p>
            <a:pPr marL="285750" indent="-285750">
              <a:buFont typeface="Arial" panose="020B0604020202020204" pitchFamily="34" charset="0"/>
              <a:buChar char="•"/>
            </a:pPr>
            <a:r>
              <a:rPr lang="en-US" sz="1400" dirty="0"/>
              <a:t>Dividend payments are cash flows from financing </a:t>
            </a:r>
            <a:r>
              <a:rPr lang="en-US" sz="1400" dirty="0" smtClean="0"/>
              <a:t>activities</a:t>
            </a:r>
            <a:endParaRPr lang="en-US" sz="1400" dirty="0"/>
          </a:p>
          <a:p>
            <a:pPr marL="285750" indent="-285750">
              <a:buFont typeface="Arial" panose="020B0604020202020204" pitchFamily="34" charset="0"/>
              <a:buChar char="•"/>
            </a:pPr>
            <a:r>
              <a:rPr lang="en-US" sz="1400" dirty="0"/>
              <a:t>If debt or stock is issued for other than cash, it is not included in this </a:t>
            </a:r>
            <a:r>
              <a:rPr lang="en-US" sz="1400" dirty="0" smtClean="0"/>
              <a:t>section</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2016772319"/>
              </p:ext>
            </p:extLst>
          </p:nvPr>
        </p:nvGraphicFramePr>
        <p:xfrm>
          <a:off x="1143000" y="2438400"/>
          <a:ext cx="7696200" cy="2545080"/>
        </p:xfrm>
        <a:graphic>
          <a:graphicData uri="http://schemas.openxmlformats.org/drawingml/2006/table">
            <a:tbl>
              <a:tblPr firstRow="1" bandRow="1">
                <a:tableStyleId>{74C1A8A3-306A-4EB7-A6B1-4F7E0EB9C5D6}</a:tableStyleId>
              </a:tblPr>
              <a:tblGrid>
                <a:gridCol w="990600">
                  <a:extLst>
                    <a:ext uri="{9D8B030D-6E8A-4147-A177-3AD203B41FA5}">
                      <a16:colId xmlns:a16="http://schemas.microsoft.com/office/drawing/2014/main" val="694432168"/>
                    </a:ext>
                  </a:extLst>
                </a:gridCol>
                <a:gridCol w="3200400">
                  <a:extLst>
                    <a:ext uri="{9D8B030D-6E8A-4147-A177-3AD203B41FA5}">
                      <a16:colId xmlns:a16="http://schemas.microsoft.com/office/drawing/2014/main" val="874518713"/>
                    </a:ext>
                  </a:extLst>
                </a:gridCol>
                <a:gridCol w="3505200">
                  <a:extLst>
                    <a:ext uri="{9D8B030D-6E8A-4147-A177-3AD203B41FA5}">
                      <a16:colId xmlns:a16="http://schemas.microsoft.com/office/drawing/2014/main" val="3502747944"/>
                    </a:ext>
                  </a:extLst>
                </a:gridCol>
              </a:tblGrid>
              <a:tr h="228600">
                <a:tc>
                  <a:txBody>
                    <a:bodyPr/>
                    <a:lstStyle/>
                    <a:p>
                      <a:r>
                        <a:rPr lang="en-US" sz="1100" dirty="0" smtClean="0"/>
                        <a:t>Activities</a:t>
                      </a:r>
                      <a:endParaRPr lang="en-US" sz="1100" dirty="0"/>
                    </a:p>
                  </a:txBody>
                  <a:tcPr>
                    <a:lnR w="12700" cap="flat" cmpd="sng" algn="ctr">
                      <a:solidFill>
                        <a:schemeClr val="tx1"/>
                      </a:solidFill>
                      <a:prstDash val="solid"/>
                      <a:round/>
                      <a:headEnd type="none" w="med" len="med"/>
                      <a:tailEnd type="none" w="med" len="med"/>
                    </a:lnR>
                  </a:tcPr>
                </a:tc>
                <a:tc>
                  <a:txBody>
                    <a:bodyPr/>
                    <a:lstStyle/>
                    <a:p>
                      <a:r>
                        <a:rPr lang="en-US" sz="1100" dirty="0" smtClean="0"/>
                        <a:t>Inflows (cash received from)</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smtClean="0"/>
                        <a:t>Outflows (cash paid for)</a:t>
                      </a:r>
                      <a:endParaRPr lang="en-US"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7041457"/>
                  </a:ext>
                </a:extLst>
              </a:tr>
              <a:tr h="370840">
                <a:tc>
                  <a:txBody>
                    <a:bodyPr/>
                    <a:lstStyle/>
                    <a:p>
                      <a:r>
                        <a:rPr lang="en-US" sz="1100" dirty="0" smtClean="0"/>
                        <a:t>Operating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Customers</a:t>
                      </a:r>
                    </a:p>
                    <a:p>
                      <a:pPr marL="171450" indent="-171450">
                        <a:buFont typeface="Arial" panose="020B0604020202020204" pitchFamily="34" charset="0"/>
                        <a:buChar char="•"/>
                      </a:pPr>
                      <a:r>
                        <a:rPr lang="en-US" sz="1100" dirty="0" smtClean="0"/>
                        <a:t>Dividends and interest on investments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goods for resale and services (electricity, etc.)</a:t>
                      </a:r>
                    </a:p>
                    <a:p>
                      <a:pPr marL="171450" indent="-171450">
                        <a:buFont typeface="Arial" panose="020B0604020202020204" pitchFamily="34" charset="0"/>
                        <a:buChar char="•"/>
                      </a:pPr>
                      <a:r>
                        <a:rPr lang="en-US" sz="1100" dirty="0" smtClean="0"/>
                        <a:t>Salaries and wages</a:t>
                      </a:r>
                    </a:p>
                    <a:p>
                      <a:pPr marL="171450" indent="-171450">
                        <a:buFont typeface="Arial" panose="020B0604020202020204" pitchFamily="34" charset="0"/>
                        <a:buChar char="•"/>
                      </a:pPr>
                      <a:r>
                        <a:rPr lang="en-US" sz="1100" dirty="0" smtClean="0"/>
                        <a:t>Income taxes</a:t>
                      </a:r>
                    </a:p>
                    <a:p>
                      <a:pPr marL="171450" indent="-171450">
                        <a:buFont typeface="Arial" panose="020B0604020202020204" pitchFamily="34" charset="0"/>
                        <a:buChar char="•"/>
                      </a:pPr>
                      <a:r>
                        <a:rPr lang="en-US" sz="1100" dirty="0" smtClean="0"/>
                        <a:t>Interest on liabilities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70706265"/>
                  </a:ext>
                </a:extLst>
              </a:tr>
              <a:tr h="370840">
                <a:tc>
                  <a:txBody>
                    <a:bodyPr/>
                    <a:lstStyle/>
                    <a:p>
                      <a:r>
                        <a:rPr lang="en-US" sz="1100" dirty="0" smtClean="0"/>
                        <a:t>Investing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Sale or disposal of property, plant, and equipment</a:t>
                      </a:r>
                    </a:p>
                    <a:p>
                      <a:pPr marL="171450" indent="-171450">
                        <a:buFont typeface="Arial" panose="020B0604020202020204" pitchFamily="34" charset="0"/>
                        <a:buChar char="•"/>
                      </a:pPr>
                      <a:r>
                        <a:rPr lang="en-US" sz="1100" dirty="0" smtClean="0"/>
                        <a:t>Sale or maturity of investments in securities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Purchase of property, plant, and equipment</a:t>
                      </a:r>
                    </a:p>
                    <a:p>
                      <a:pPr marL="171450" indent="-171450">
                        <a:buFont typeface="Arial" panose="020B0604020202020204" pitchFamily="34" charset="0"/>
                        <a:buChar char="•"/>
                      </a:pPr>
                      <a:r>
                        <a:rPr lang="en-US" sz="1100" dirty="0" smtClean="0"/>
                        <a:t>Purchase of investments in securities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36565146"/>
                  </a:ext>
                </a:extLst>
              </a:tr>
              <a:tr h="370840">
                <a:tc>
                  <a:txBody>
                    <a:bodyPr/>
                    <a:lstStyle/>
                    <a:p>
                      <a:r>
                        <a:rPr lang="en-US" sz="1100" dirty="0" smtClean="0"/>
                        <a:t>Financing</a:t>
                      </a:r>
                      <a:endParaRPr lang="en-US" sz="1100" dirty="0"/>
                    </a:p>
                  </a:txBody>
                  <a:tcPr>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Borrowings on notes, mortgages, bonds, etc., from creditors</a:t>
                      </a:r>
                    </a:p>
                    <a:p>
                      <a:pPr marL="171450" indent="-171450">
                        <a:buFont typeface="Arial" panose="020B0604020202020204" pitchFamily="34" charset="0"/>
                        <a:buChar char="•"/>
                      </a:pPr>
                      <a:r>
                        <a:rPr lang="en-US" sz="1100" dirty="0" smtClean="0"/>
                        <a:t>Issuing stock to owners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171450" indent="-171450">
                        <a:buFont typeface="Arial" panose="020B0604020202020204" pitchFamily="34" charset="0"/>
                        <a:buChar char="•"/>
                      </a:pPr>
                      <a:r>
                        <a:rPr lang="en-US" sz="1100" dirty="0" smtClean="0"/>
                        <a:t>Repayment of principal to creditors (excluding interest, which is an operating activity)</a:t>
                      </a:r>
                    </a:p>
                    <a:p>
                      <a:pPr marL="171450" indent="-171450">
                        <a:buFont typeface="Arial" panose="020B0604020202020204" pitchFamily="34" charset="0"/>
                        <a:buChar char="•"/>
                      </a:pPr>
                      <a:r>
                        <a:rPr lang="en-US" sz="1100" dirty="0" smtClean="0"/>
                        <a:t>Repurchasing stock from owners</a:t>
                      </a:r>
                    </a:p>
                    <a:p>
                      <a:pPr marL="171450" indent="-171450">
                        <a:buFont typeface="Arial" panose="020B0604020202020204" pitchFamily="34" charset="0"/>
                        <a:buChar char="•"/>
                      </a:pPr>
                      <a:r>
                        <a:rPr lang="en-US" sz="1100" dirty="0" smtClean="0"/>
                        <a:t>Dividends to owners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5984631"/>
                  </a:ext>
                </a:extLst>
              </a:tr>
            </a:tbl>
          </a:graphicData>
        </a:graphic>
      </p:graphicFrame>
    </p:spTree>
    <p:extLst>
      <p:ext uri="{BB962C8B-B14F-4D97-AF65-F5344CB8AC3E}">
        <p14:creationId xmlns:p14="http://schemas.microsoft.com/office/powerpoint/2010/main" val="4062233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47</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rgbClr val="FFFFFF"/>
                </a:solidFill>
              </a:rPr>
              <a:t>Interpreting Cash Flow from </a:t>
            </a:r>
            <a:r>
              <a:rPr lang="en-US" altLang="en-US" sz="2400" b="1" dirty="0" smtClean="0">
                <a:solidFill>
                  <a:srgbClr val="FFFFFF"/>
                </a:solidFill>
              </a:rPr>
              <a:t>Financing Activities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467600" cy="5486400"/>
          </a:xfrm>
          <a:noFill/>
        </p:spPr>
        <p:txBody>
          <a:bodyPr lIns="0" tIns="0" rIns="0" bIns="0"/>
          <a:lstStyle/>
          <a:p>
            <a:pPr marL="0" indent="0">
              <a:buNone/>
            </a:pPr>
            <a:r>
              <a:rPr lang="en-US" sz="1400" dirty="0" smtClean="0"/>
              <a:t>The </a:t>
            </a:r>
            <a:r>
              <a:rPr lang="en-US" sz="1400" dirty="0"/>
              <a:t>long-term growth of a company is normally financed from three sources: </a:t>
            </a:r>
            <a:r>
              <a:rPr lang="en-US" sz="1400" dirty="0">
                <a:solidFill>
                  <a:srgbClr val="FF0000"/>
                </a:solidFill>
              </a:rPr>
              <a:t>internally generated funds</a:t>
            </a:r>
            <a:r>
              <a:rPr lang="en-US" sz="1400" dirty="0"/>
              <a:t> (cash from operating activities), the </a:t>
            </a:r>
            <a:r>
              <a:rPr lang="en-US" sz="1400" dirty="0">
                <a:solidFill>
                  <a:srgbClr val="002060"/>
                </a:solidFill>
              </a:rPr>
              <a:t>issuance of stock</a:t>
            </a:r>
            <a:r>
              <a:rPr lang="en-US" sz="1400" dirty="0"/>
              <a:t>, and </a:t>
            </a:r>
            <a:r>
              <a:rPr lang="en-US" sz="1400" dirty="0">
                <a:solidFill>
                  <a:srgbClr val="7030A0"/>
                </a:solidFill>
              </a:rPr>
              <a:t>money borrowed </a:t>
            </a:r>
            <a:r>
              <a:rPr lang="en-US" sz="1400" dirty="0"/>
              <a:t>on a long-term basis. </a:t>
            </a:r>
            <a:endParaRPr lang="en-US" sz="1400" dirty="0" smtClean="0"/>
          </a:p>
          <a:p>
            <a:pPr marL="0" indent="0">
              <a:buNone/>
            </a:pPr>
            <a:endParaRPr lang="en-US" sz="1400" dirty="0"/>
          </a:p>
          <a:p>
            <a:pPr marL="0" indent="0">
              <a:buNone/>
            </a:pPr>
            <a:r>
              <a:rPr lang="en-US" sz="1400" dirty="0" smtClean="0"/>
              <a:t>Companies </a:t>
            </a:r>
            <a:r>
              <a:rPr lang="en-US" sz="1400" dirty="0"/>
              <a:t>can adopt a number of different capital structures (the balance of debt and equity). The financing sources that management uses to fund growth will have an important impact on the firm’s risk and return characteristics. The statement of cash flows shows how management has elected to fund its growth. This information is used by analysts who wish to evaluate the capital structure and growth potential of a business.</a:t>
            </a:r>
          </a:p>
        </p:txBody>
      </p:sp>
    </p:spTree>
    <p:extLst>
      <p:ext uri="{BB962C8B-B14F-4D97-AF65-F5344CB8AC3E}">
        <p14:creationId xmlns:p14="http://schemas.microsoft.com/office/powerpoint/2010/main" val="13218360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0094" y="1393868"/>
            <a:ext cx="6223726" cy="2012455"/>
          </a:xfrm>
          <a:prstGeom prst="rect">
            <a:avLst/>
          </a:prstGeom>
        </p:spPr>
      </p:pic>
      <p:pic>
        <p:nvPicPr>
          <p:cNvPr id="8" name="Picture 7"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4316" y="1021645"/>
            <a:ext cx="787830" cy="560024"/>
          </a:xfrm>
          <a:prstGeom prst="rect">
            <a:avLst/>
          </a:prstGeom>
          <a:noFill/>
          <a:extLst>
            <a:ext uri="{909E8E84-426E-40DD-AFC4-6F175D3DCCD1}">
              <a14:hiddenFill xmlns:a14="http://schemas.microsoft.com/office/drawing/2010/main">
                <a:solidFill>
                  <a:srgbClr val="FFFFFF"/>
                </a:solidFill>
              </a14:hiddenFill>
            </a:ext>
          </a:extLst>
        </p:spPr>
      </p:pic>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48</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Statement of Cash Flows</a:t>
            </a:r>
            <a:endParaRPr lang="en-US" altLang="en-US" dirty="0" smtClean="0">
              <a:solidFill>
                <a:schemeClr val="bg1"/>
              </a:solidFill>
            </a:endParaRPr>
          </a:p>
        </p:txBody>
      </p:sp>
      <p:sp>
        <p:nvSpPr>
          <p:cNvPr id="12" name="Text Box 7"/>
          <p:cNvSpPr txBox="1">
            <a:spLocks noChangeArrowheads="1"/>
          </p:cNvSpPr>
          <p:nvPr/>
        </p:nvSpPr>
        <p:spPr bwMode="auto">
          <a:xfrm>
            <a:off x="5334001" y="3620874"/>
            <a:ext cx="3358060" cy="738664"/>
          </a:xfrm>
          <a:prstGeom prst="rect">
            <a:avLst/>
          </a:prstGeom>
          <a:solidFill>
            <a:schemeClr val="accent6">
              <a:lumMod val="20000"/>
              <a:lumOff val="80000"/>
            </a:schemeClr>
          </a:solidFill>
          <a:ln w="9525">
            <a:solidFill>
              <a:srgbClr val="000000"/>
            </a:solidFill>
            <a:miter lim="800000"/>
            <a:headEnd/>
            <a:tailEnd/>
          </a:ln>
          <a:effectLst/>
        </p:spPr>
        <p:txBody>
          <a:bodyPr wrap="square">
            <a:spAutoFit/>
          </a:bodyPr>
          <a:lstStyle/>
          <a:p>
            <a:pPr>
              <a:spcBef>
                <a:spcPct val="50000"/>
              </a:spcBef>
              <a:defRPr/>
            </a:pPr>
            <a:r>
              <a:rPr lang="en-US" sz="1400" dirty="0" smtClean="0">
                <a:solidFill>
                  <a:srgbClr val="C00000"/>
                </a:solidFill>
                <a:cs typeface="Arial" pitchFamily="34" charset="0"/>
              </a:rPr>
              <a:t>DIS’ change </a:t>
            </a:r>
            <a:r>
              <a:rPr lang="en-US" sz="1400" dirty="0">
                <a:solidFill>
                  <a:srgbClr val="C00000"/>
                </a:solidFill>
                <a:cs typeface="Arial" pitchFamily="34" charset="0"/>
              </a:rPr>
              <a:t>in contributed capital resulted from </a:t>
            </a:r>
            <a:r>
              <a:rPr lang="en-US" sz="1400" dirty="0" smtClean="0">
                <a:solidFill>
                  <a:srgbClr val="C00000"/>
                </a:solidFill>
                <a:cs typeface="Arial" pitchFamily="34" charset="0"/>
              </a:rPr>
              <a:t>repurchasing </a:t>
            </a:r>
            <a:r>
              <a:rPr lang="en-US" sz="1400" dirty="0">
                <a:solidFill>
                  <a:srgbClr val="C00000"/>
                </a:solidFill>
                <a:cs typeface="Arial" pitchFamily="34" charset="0"/>
              </a:rPr>
              <a:t>$</a:t>
            </a:r>
            <a:r>
              <a:rPr lang="en-US" sz="1400" dirty="0" smtClean="0">
                <a:solidFill>
                  <a:srgbClr val="C00000"/>
                </a:solidFill>
                <a:cs typeface="Arial" pitchFamily="34" charset="0"/>
              </a:rPr>
              <a:t>7,499m </a:t>
            </a:r>
            <a:r>
              <a:rPr lang="en-US" sz="1400" dirty="0">
                <a:solidFill>
                  <a:srgbClr val="C00000"/>
                </a:solidFill>
                <a:cs typeface="Arial" pitchFamily="34" charset="0"/>
              </a:rPr>
              <a:t>of outstanding stock during the </a:t>
            </a:r>
            <a:r>
              <a:rPr lang="en-US" sz="1400" dirty="0" smtClean="0">
                <a:solidFill>
                  <a:srgbClr val="C00000"/>
                </a:solidFill>
                <a:cs typeface="Arial" pitchFamily="34" charset="0"/>
              </a:rPr>
              <a:t>year. </a:t>
            </a:r>
            <a:endParaRPr lang="en-US" sz="1400" dirty="0">
              <a:solidFill>
                <a:srgbClr val="C00000"/>
              </a:solidFill>
              <a:cs typeface="Arial" pitchFamily="34" charset="0"/>
            </a:endParaRPr>
          </a:p>
        </p:txBody>
      </p:sp>
      <p:pic>
        <p:nvPicPr>
          <p:cNvPr id="307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04800" y="4419600"/>
            <a:ext cx="718702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839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0094" y="1393868"/>
            <a:ext cx="6223726" cy="2012455"/>
          </a:xfrm>
          <a:prstGeom prst="rect">
            <a:avLst/>
          </a:prstGeom>
        </p:spPr>
      </p:pic>
      <p:pic>
        <p:nvPicPr>
          <p:cNvPr id="8" name="Picture 7"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4316" y="1021645"/>
            <a:ext cx="787830" cy="560024"/>
          </a:xfrm>
          <a:prstGeom prst="rect">
            <a:avLst/>
          </a:prstGeom>
          <a:noFill/>
          <a:extLst>
            <a:ext uri="{909E8E84-426E-40DD-AFC4-6F175D3DCCD1}">
              <a14:hiddenFill xmlns:a14="http://schemas.microsoft.com/office/drawing/2010/main">
                <a:solidFill>
                  <a:srgbClr val="FFFFFF"/>
                </a:solidFill>
              </a14:hiddenFill>
            </a:ext>
          </a:extLst>
        </p:spPr>
      </p:pic>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49</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Statement of Cash Flows</a:t>
            </a:r>
            <a:endParaRPr lang="en-US" altLang="en-US" dirty="0" smtClean="0">
              <a:solidFill>
                <a:schemeClr val="bg1"/>
              </a:solidFill>
            </a:endParaRPr>
          </a:p>
        </p:txBody>
      </p:sp>
      <p:pic>
        <p:nvPicPr>
          <p:cNvPr id="307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04800" y="4419600"/>
            <a:ext cx="718702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7"/>
          <p:cNvSpPr txBox="1">
            <a:spLocks noChangeArrowheads="1"/>
          </p:cNvSpPr>
          <p:nvPr/>
        </p:nvSpPr>
        <p:spPr bwMode="auto">
          <a:xfrm>
            <a:off x="5328740" y="3423351"/>
            <a:ext cx="3358060" cy="954107"/>
          </a:xfrm>
          <a:prstGeom prst="rect">
            <a:avLst/>
          </a:prstGeom>
          <a:solidFill>
            <a:schemeClr val="accent6">
              <a:lumMod val="20000"/>
              <a:lumOff val="80000"/>
            </a:schemeClr>
          </a:solidFill>
          <a:ln w="9525">
            <a:solidFill>
              <a:srgbClr val="000000"/>
            </a:solidFill>
            <a:miter lim="800000"/>
            <a:headEnd/>
            <a:tailEnd/>
          </a:ln>
          <a:effectLst/>
        </p:spPr>
        <p:txBody>
          <a:bodyPr wrap="square">
            <a:spAutoFit/>
          </a:bodyPr>
          <a:lstStyle/>
          <a:p>
            <a:pPr>
              <a:spcBef>
                <a:spcPct val="50000"/>
              </a:spcBef>
              <a:defRPr/>
            </a:pPr>
            <a:r>
              <a:rPr lang="en-US" sz="1400" dirty="0" smtClean="0">
                <a:solidFill>
                  <a:srgbClr val="C00000"/>
                </a:solidFill>
                <a:cs typeface="Arial" pitchFamily="34" charset="0"/>
              </a:rPr>
              <a:t>DIS’ change </a:t>
            </a:r>
            <a:r>
              <a:rPr lang="en-US" sz="1400" dirty="0">
                <a:solidFill>
                  <a:srgbClr val="C00000"/>
                </a:solidFill>
                <a:cs typeface="Arial" pitchFamily="34" charset="0"/>
              </a:rPr>
              <a:t>in </a:t>
            </a:r>
            <a:r>
              <a:rPr lang="en-US" sz="1400" dirty="0" smtClean="0">
                <a:solidFill>
                  <a:srgbClr val="C00000"/>
                </a:solidFill>
                <a:cs typeface="Arial" pitchFamily="34" charset="0"/>
              </a:rPr>
              <a:t>Retained Earnings resulted </a:t>
            </a:r>
            <a:r>
              <a:rPr lang="en-US" sz="1400" dirty="0">
                <a:solidFill>
                  <a:srgbClr val="C00000"/>
                </a:solidFill>
                <a:cs typeface="Arial" pitchFamily="34" charset="0"/>
              </a:rPr>
              <a:t>from the combined effect of </a:t>
            </a:r>
            <a:r>
              <a:rPr lang="en-US" sz="1400" dirty="0" smtClean="0">
                <a:solidFill>
                  <a:srgbClr val="C00000"/>
                </a:solidFill>
                <a:cs typeface="Arial" pitchFamily="34" charset="0"/>
              </a:rPr>
              <a:t>$9,391m </a:t>
            </a:r>
            <a:r>
              <a:rPr lang="en-US" sz="1400" dirty="0">
                <a:solidFill>
                  <a:srgbClr val="C00000"/>
                </a:solidFill>
                <a:cs typeface="Arial" pitchFamily="34" charset="0"/>
              </a:rPr>
              <a:t>of </a:t>
            </a:r>
            <a:r>
              <a:rPr lang="en-US" sz="1400" dirty="0" smtClean="0">
                <a:solidFill>
                  <a:srgbClr val="C00000"/>
                </a:solidFill>
                <a:cs typeface="Arial" pitchFamily="34" charset="0"/>
              </a:rPr>
              <a:t>net income </a:t>
            </a:r>
            <a:r>
              <a:rPr lang="en-US" sz="1400" dirty="0">
                <a:solidFill>
                  <a:srgbClr val="C00000"/>
                </a:solidFill>
                <a:cs typeface="Arial" pitchFamily="34" charset="0"/>
              </a:rPr>
              <a:t>and </a:t>
            </a:r>
            <a:r>
              <a:rPr lang="en-US" sz="1400" dirty="0" smtClean="0">
                <a:solidFill>
                  <a:srgbClr val="C00000"/>
                </a:solidFill>
                <a:cs typeface="Arial" pitchFamily="34" charset="0"/>
              </a:rPr>
              <a:t>$2,313m </a:t>
            </a:r>
            <a:r>
              <a:rPr lang="en-US" sz="1400" dirty="0">
                <a:solidFill>
                  <a:srgbClr val="C00000"/>
                </a:solidFill>
                <a:cs typeface="Arial" pitchFamily="34" charset="0"/>
              </a:rPr>
              <a:t>in dividends declared and paid. </a:t>
            </a:r>
          </a:p>
        </p:txBody>
      </p:sp>
    </p:spTree>
    <p:extLst>
      <p:ext uri="{BB962C8B-B14F-4D97-AF65-F5344CB8AC3E}">
        <p14:creationId xmlns:p14="http://schemas.microsoft.com/office/powerpoint/2010/main" val="1067566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8001000" cy="5486400"/>
          </a:xfrm>
        </p:spPr>
        <p:txBody>
          <a:bodyPr/>
          <a:lstStyle/>
          <a:p>
            <a:pPr marL="0" indent="0">
              <a:buNone/>
            </a:pPr>
            <a:r>
              <a:rPr lang="en-US" sz="1400" i="1" dirty="0" smtClean="0"/>
              <a:t>Receivables:</a:t>
            </a:r>
          </a:p>
          <a:p>
            <a:pPr lvl="1"/>
            <a:r>
              <a:rPr lang="en-US" sz="1400" dirty="0" smtClean="0"/>
              <a:t>Uncollectible receivables</a:t>
            </a:r>
          </a:p>
          <a:p>
            <a:pPr lvl="1"/>
            <a:r>
              <a:rPr lang="en-US" sz="1400" dirty="0" smtClean="0"/>
              <a:t>Allowance for loan reserves</a:t>
            </a:r>
          </a:p>
          <a:p>
            <a:pPr lvl="1"/>
            <a:r>
              <a:rPr lang="en-US" sz="1400" dirty="0"/>
              <a:t>Uncollectible </a:t>
            </a:r>
            <a:r>
              <a:rPr lang="en-US" sz="1400" dirty="0" smtClean="0"/>
              <a:t>pledges</a:t>
            </a:r>
          </a:p>
          <a:p>
            <a:pPr marL="0" indent="0">
              <a:buNone/>
            </a:pPr>
            <a:endParaRPr lang="en-US" sz="1400" dirty="0"/>
          </a:p>
          <a:p>
            <a:pPr marL="0" indent="0">
              <a:buNone/>
            </a:pPr>
            <a:r>
              <a:rPr lang="en-US" sz="1400" i="1" dirty="0" smtClean="0"/>
              <a:t>Inventories:</a:t>
            </a:r>
          </a:p>
          <a:p>
            <a:pPr lvl="1"/>
            <a:r>
              <a:rPr lang="en-US" sz="1400" dirty="0" smtClean="0"/>
              <a:t>Obsolete inventory</a:t>
            </a:r>
          </a:p>
          <a:p>
            <a:pPr lvl="1"/>
            <a:r>
              <a:rPr lang="en-US" sz="1400" dirty="0"/>
              <a:t>Net realizable value of inventories where </a:t>
            </a:r>
            <a:r>
              <a:rPr lang="en-US" sz="1400" dirty="0" smtClean="0"/>
              <a:t>future selling </a:t>
            </a:r>
            <a:r>
              <a:rPr lang="en-US" sz="1400" dirty="0"/>
              <a:t>prices and future costs are involved</a:t>
            </a:r>
          </a:p>
          <a:p>
            <a:pPr lvl="1"/>
            <a:r>
              <a:rPr lang="en-US" sz="1400" dirty="0" smtClean="0"/>
              <a:t>Losses on purchase commitments</a:t>
            </a:r>
          </a:p>
          <a:p>
            <a:pPr marL="0" indent="0">
              <a:buNone/>
            </a:pPr>
            <a:endParaRPr lang="en-US" sz="1400" dirty="0"/>
          </a:p>
          <a:p>
            <a:pPr marL="0" indent="0">
              <a:buNone/>
            </a:pPr>
            <a:r>
              <a:rPr lang="en-US" sz="1400" i="1" dirty="0" smtClean="0"/>
              <a:t>Financial instruments:</a:t>
            </a:r>
          </a:p>
          <a:p>
            <a:pPr lvl="1"/>
            <a:r>
              <a:rPr lang="en-US" sz="1400" dirty="0" smtClean="0"/>
              <a:t>Valuation of securities</a:t>
            </a:r>
          </a:p>
          <a:p>
            <a:pPr lvl="1"/>
            <a:r>
              <a:rPr lang="en-US" sz="1400" dirty="0" smtClean="0"/>
              <a:t>Trading versus available-for-sale classification</a:t>
            </a:r>
          </a:p>
          <a:p>
            <a:pPr lvl="1"/>
            <a:r>
              <a:rPr lang="en-US" sz="1400" dirty="0" smtClean="0"/>
              <a:t>Probability of high correlation of hedge</a:t>
            </a:r>
          </a:p>
          <a:p>
            <a:pPr lvl="1"/>
            <a:r>
              <a:rPr lang="en-US" sz="1400" dirty="0" smtClean="0"/>
              <a:t>Sales of securities with puts and calls</a:t>
            </a:r>
          </a:p>
          <a:p>
            <a:pPr marL="0" indent="0">
              <a:buNone/>
            </a:pPr>
            <a:endParaRPr lang="en-US" sz="1800" dirty="0"/>
          </a:p>
        </p:txBody>
      </p:sp>
      <p:sp>
        <p:nvSpPr>
          <p:cNvPr id="4" name="Rectangle 2"/>
          <p:cNvSpPr txBox="1">
            <a:spLocks noChangeArrowheads="1"/>
          </p:cNvSpPr>
          <p:nvPr/>
        </p:nvSpPr>
        <p:spPr bwMode="auto">
          <a:xfrm>
            <a:off x="1143000" y="280988"/>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Significant Estimates in Financial Reporting</a:t>
            </a:r>
            <a:endParaRPr lang="en-US" altLang="en-US" kern="0" dirty="0" smtClean="0">
              <a:solidFill>
                <a:schemeClr val="bg1"/>
              </a:solidFill>
            </a:endParaRPr>
          </a:p>
        </p:txBody>
      </p:sp>
    </p:spTree>
    <p:extLst>
      <p:ext uri="{BB962C8B-B14F-4D97-AF65-F5344CB8AC3E}">
        <p14:creationId xmlns:p14="http://schemas.microsoft.com/office/powerpoint/2010/main" val="639623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50</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Additional Disclosures</a:t>
            </a:r>
            <a:endParaRPr lang="en-US" sz="2800" dirty="0"/>
          </a:p>
        </p:txBody>
      </p:sp>
    </p:spTree>
    <p:extLst>
      <p:ext uri="{BB962C8B-B14F-4D97-AF65-F5344CB8AC3E}">
        <p14:creationId xmlns:p14="http://schemas.microsoft.com/office/powerpoint/2010/main" val="462868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rgbClr val="FFFFFF"/>
                </a:solidFill>
              </a:rPr>
              <a:t>Completing the SCF</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467600" cy="5486400"/>
          </a:xfrm>
          <a:noFill/>
        </p:spPr>
        <p:txBody>
          <a:bodyPr lIns="0" tIns="0" rIns="0" bIns="0"/>
          <a:lstStyle/>
          <a:p>
            <a:pPr marL="0" indent="0">
              <a:spcAft>
                <a:spcPts val="600"/>
              </a:spcAft>
              <a:buNone/>
              <a:defRPr/>
            </a:pPr>
            <a:r>
              <a:rPr lang="en-US" sz="1400" dirty="0" smtClean="0">
                <a:solidFill>
                  <a:srgbClr val="C00000"/>
                </a:solidFill>
              </a:rPr>
              <a:t>Additional Required Disclosures</a:t>
            </a:r>
            <a:r>
              <a:rPr lang="en-US" sz="1400" dirty="0" smtClean="0"/>
              <a:t>:</a:t>
            </a:r>
          </a:p>
          <a:p>
            <a:pPr lvl="1">
              <a:buFont typeface="Wingdings" panose="05000000000000000000" pitchFamily="2" charset="2"/>
              <a:buChar char="ü"/>
              <a:defRPr/>
            </a:pPr>
            <a:r>
              <a:rPr lang="en-US" sz="1400" dirty="0"/>
              <a:t>Reconciliation of net income to cash flow from operations</a:t>
            </a:r>
          </a:p>
          <a:p>
            <a:pPr lvl="1">
              <a:buFont typeface="Wingdings" panose="05000000000000000000" pitchFamily="2" charset="2"/>
              <a:buChar char="ü"/>
              <a:defRPr/>
            </a:pPr>
            <a:r>
              <a:rPr lang="en-US" sz="1400" dirty="0"/>
              <a:t>Noncash investing and financing activities</a:t>
            </a:r>
          </a:p>
          <a:p>
            <a:pPr lvl="1">
              <a:buFont typeface="Wingdings" panose="05000000000000000000" pitchFamily="2" charset="2"/>
              <a:buChar char="ü"/>
              <a:defRPr/>
            </a:pPr>
            <a:r>
              <a:rPr lang="en-US" sz="1400" dirty="0"/>
              <a:t>Cash paid for interest and income taxes</a:t>
            </a:r>
          </a:p>
          <a:p>
            <a:pPr marL="0" indent="0">
              <a:buNone/>
              <a:defRPr/>
            </a:pPr>
            <a:endParaRPr lang="en-US" sz="1400" dirty="0" smtClean="0"/>
          </a:p>
          <a:p>
            <a:pPr>
              <a:defRPr/>
            </a:pPr>
            <a:endParaRPr lang="en-US" sz="1400" dirty="0"/>
          </a:p>
          <a:p>
            <a:pPr>
              <a:defRPr/>
            </a:pPr>
            <a:r>
              <a:rPr lang="en-US" sz="1400" dirty="0"/>
              <a:t>Certain transactions are important investing and financing activities but have no cash flow effects. These are called </a:t>
            </a:r>
            <a:r>
              <a:rPr lang="en-US" sz="1400" dirty="0">
                <a:solidFill>
                  <a:srgbClr val="7030A0"/>
                </a:solidFill>
              </a:rPr>
              <a:t>noncash investing and financing activities</a:t>
            </a:r>
            <a:r>
              <a:rPr lang="en-US" sz="1400" dirty="0"/>
              <a:t>. For example, the purchase of a $100,000 building with a $100,000 mortgage given by the former owner does not cause either an inflow or an outflow of cash. As a result, these noncash activities are not listed in the three main sections of the statement of cash flows. However, supplemental disclosure of these transactions is required, in either narrative or schedule form. </a:t>
            </a:r>
            <a:endParaRPr lang="en-US" sz="1400" dirty="0" smtClean="0"/>
          </a:p>
          <a:p>
            <a:pPr>
              <a:defRPr/>
            </a:pPr>
            <a:endParaRPr lang="en-US" sz="1400" dirty="0"/>
          </a:p>
          <a:p>
            <a:pPr>
              <a:defRPr/>
            </a:pPr>
            <a:r>
              <a:rPr lang="en-US" sz="1400" dirty="0"/>
              <a:t>Companies that use the indirect method of presenting cash flows from operations also must provide two other figures: </a:t>
            </a:r>
            <a:r>
              <a:rPr lang="en-US" sz="1400" dirty="0">
                <a:solidFill>
                  <a:srgbClr val="0000FF"/>
                </a:solidFill>
              </a:rPr>
              <a:t>cash paid for interest and cash paid for income taxes</a:t>
            </a:r>
            <a:r>
              <a:rPr lang="en-US" sz="1400" dirty="0"/>
              <a:t>. These are normally listed at the bottom of the statement or in the notes.</a:t>
            </a:r>
          </a:p>
        </p:txBody>
      </p:sp>
    </p:spTree>
    <p:extLst>
      <p:ext uri="{BB962C8B-B14F-4D97-AF65-F5344CB8AC3E}">
        <p14:creationId xmlns:p14="http://schemas.microsoft.com/office/powerpoint/2010/main" val="20051000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52</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Ratio Analysis</a:t>
            </a:r>
            <a:endParaRPr lang="en-US" sz="2800" dirty="0"/>
          </a:p>
        </p:txBody>
      </p:sp>
    </p:spTree>
    <p:extLst>
      <p:ext uri="{BB962C8B-B14F-4D97-AF65-F5344CB8AC3E}">
        <p14:creationId xmlns:p14="http://schemas.microsoft.com/office/powerpoint/2010/main" val="39230593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Quality of Income Ratio</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334000"/>
          </a:xfrm>
          <a:noFill/>
        </p:spPr>
        <p:txBody>
          <a:bodyPr lIns="0" tIns="0" rIns="0" bIns="0"/>
          <a:lstStyle/>
          <a:p>
            <a:pPr marL="0" lvl="0" indent="0">
              <a:spcBef>
                <a:spcPct val="0"/>
              </a:spcBef>
              <a:buNone/>
            </a:pPr>
            <a:r>
              <a:rPr lang="en-US" sz="1600" dirty="0">
                <a:solidFill>
                  <a:srgbClr val="C00000"/>
                </a:solidFill>
              </a:rPr>
              <a:t>How </a:t>
            </a:r>
            <a:r>
              <a:rPr lang="en-US" sz="1600" dirty="0" smtClean="0">
                <a:solidFill>
                  <a:srgbClr val="C00000"/>
                </a:solidFill>
              </a:rPr>
              <a:t>much cash does the firm generate from income?</a:t>
            </a:r>
            <a:endParaRPr lang="en-US" sz="1600" dirty="0">
              <a:solidFill>
                <a:srgbClr val="C00000"/>
              </a:solidFill>
            </a:endParaRPr>
          </a:p>
          <a:p>
            <a:pPr marL="0" indent="0">
              <a:spcBef>
                <a:spcPct val="0"/>
              </a:spcBef>
              <a:buNone/>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r>
              <a:rPr lang="en-US" sz="1400" dirty="0"/>
              <a:t>In general, this ratio measures the portion of income that was generated in cash. All other things equal, a higher quality of income ratio indicates greater ability to finance operating and other cash needs from operating cash inflows</a:t>
            </a:r>
            <a:r>
              <a:rPr lang="en-US" sz="1400" dirty="0" smtClean="0"/>
              <a:t>.</a:t>
            </a:r>
          </a:p>
          <a:p>
            <a:endParaRPr lang="en-US" sz="1400" dirty="0"/>
          </a:p>
          <a:p>
            <a:r>
              <a:rPr lang="en-US" sz="1400" dirty="0" smtClean="0"/>
              <a:t>All </a:t>
            </a:r>
            <a:r>
              <a:rPr lang="en-US" sz="1400" dirty="0"/>
              <a:t>other things equal, a higher quality of income ratio indicates greater ability to finance operating and other cash needs from operating cash inflows. A higher ratio also indicates that it is less likely that the company is using aggressive revenue recognition policies to increase net income and therefore is less likely to experience a decline in earnings in the future. When this ratio does not equal 1.0, analysts must establish the sources of the difference to determine the significance of the findings.</a:t>
            </a:r>
          </a:p>
        </p:txBody>
      </p:sp>
      <p:sp>
        <p:nvSpPr>
          <p:cNvPr id="9" name="TextBox 13"/>
          <p:cNvSpPr txBox="1"/>
          <p:nvPr/>
        </p:nvSpPr>
        <p:spPr>
          <a:xfrm>
            <a:off x="1143000" y="2048809"/>
            <a:ext cx="244046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Quality of Income Ratio</a:t>
            </a:r>
            <a:endParaRPr lang="en-US" sz="1400" dirty="0"/>
          </a:p>
        </p:txBody>
      </p:sp>
      <p:sp>
        <p:nvSpPr>
          <p:cNvPr id="10" name="TextBox 8"/>
          <p:cNvSpPr txBox="1"/>
          <p:nvPr/>
        </p:nvSpPr>
        <p:spPr>
          <a:xfrm>
            <a:off x="3048000" y="1924159"/>
            <a:ext cx="3962400"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Cash Flow from Operations</a:t>
            </a:r>
          </a:p>
          <a:p>
            <a:pPr algn="ctr">
              <a:lnSpc>
                <a:spcPct val="80000"/>
              </a:lnSpc>
              <a:spcBef>
                <a:spcPts val="600"/>
              </a:spcBef>
            </a:pPr>
            <a:r>
              <a:rPr lang="en-US" sz="1400" dirty="0" smtClean="0"/>
              <a:t>Net Income</a:t>
            </a:r>
            <a:endParaRPr lang="en-US" sz="1400" dirty="0"/>
          </a:p>
        </p:txBody>
      </p:sp>
      <p:sp>
        <p:nvSpPr>
          <p:cNvPr id="4" name="TextBox 3"/>
          <p:cNvSpPr txBox="1"/>
          <p:nvPr/>
        </p:nvSpPr>
        <p:spPr>
          <a:xfrm>
            <a:off x="3327174" y="2027264"/>
            <a:ext cx="288862" cy="307777"/>
          </a:xfrm>
          <a:prstGeom prst="rect">
            <a:avLst/>
          </a:prstGeom>
          <a:noFill/>
        </p:spPr>
        <p:txBody>
          <a:bodyPr wrap="none" rtlCol="0">
            <a:spAutoFit/>
          </a:bodyPr>
          <a:lstStyle/>
          <a:p>
            <a:r>
              <a:rPr lang="en-US" sz="1400" dirty="0" smtClean="0"/>
              <a:t>=</a:t>
            </a:r>
            <a:endParaRPr lang="en-US" sz="1400" dirty="0"/>
          </a:p>
        </p:txBody>
      </p:sp>
      <p:cxnSp>
        <p:nvCxnSpPr>
          <p:cNvPr id="8" name="Straight Connector 7"/>
          <p:cNvCxnSpPr/>
          <p:nvPr/>
        </p:nvCxnSpPr>
        <p:spPr bwMode="auto">
          <a:xfrm>
            <a:off x="4038600" y="2133600"/>
            <a:ext cx="198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5414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Capital Acquisitions Ratio</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334000"/>
          </a:xfrm>
          <a:noFill/>
        </p:spPr>
        <p:txBody>
          <a:bodyPr lIns="0" tIns="0" rIns="0" bIns="0"/>
          <a:lstStyle/>
          <a:p>
            <a:pPr marL="0" lvl="0" indent="0">
              <a:spcBef>
                <a:spcPct val="0"/>
              </a:spcBef>
              <a:buNone/>
            </a:pPr>
            <a:r>
              <a:rPr lang="en-US" sz="1600" dirty="0">
                <a:solidFill>
                  <a:srgbClr val="C00000"/>
                </a:solidFill>
              </a:rPr>
              <a:t>How </a:t>
            </a:r>
            <a:r>
              <a:rPr lang="en-US" sz="1600" dirty="0" smtClean="0">
                <a:solidFill>
                  <a:srgbClr val="C00000"/>
                </a:solidFill>
              </a:rPr>
              <a:t>well can management finance acquisitions with internal cash flow?</a:t>
            </a:r>
            <a:endParaRPr lang="en-US" sz="1600" dirty="0">
              <a:solidFill>
                <a:srgbClr val="C00000"/>
              </a:solidFill>
            </a:endParaRPr>
          </a:p>
          <a:p>
            <a:pPr marL="0" indent="0">
              <a:spcBef>
                <a:spcPct val="0"/>
              </a:spcBef>
              <a:buNone/>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r>
              <a:rPr lang="en-US" sz="1400" dirty="0"/>
              <a:t>In general, this ratio reflects the portion of purchases of property, plant, and equipment financed from operating activities. A high ratio indicates less need for outside financing for current and future expansions</a:t>
            </a:r>
            <a:r>
              <a:rPr lang="en-US" sz="1400" dirty="0" smtClean="0"/>
              <a:t>.</a:t>
            </a:r>
          </a:p>
          <a:p>
            <a:endParaRPr lang="en-US" sz="1400" dirty="0"/>
          </a:p>
          <a:p>
            <a:r>
              <a:rPr lang="en-US" sz="1400" dirty="0"/>
              <a:t>The capital acquisitions ratio reflects the portion of purchases of property, plant, and equipment financed from operating activities (without the need for outside debt or equity financing or the sale of other investments or fixed assets). A high ratio indicates less need for outside financing for current and future expansion. It benefits the company because it provides opportunities for strategic acquisitions, avoids the cost of additional debt, and reduces the risk of bankruptcy that comes with additional </a:t>
            </a:r>
            <a:r>
              <a:rPr lang="en-US" sz="1400" dirty="0" smtClean="0"/>
              <a:t>leverage.</a:t>
            </a:r>
            <a:endParaRPr lang="en-US" sz="1400" dirty="0"/>
          </a:p>
        </p:txBody>
      </p:sp>
      <p:sp>
        <p:nvSpPr>
          <p:cNvPr id="9" name="TextBox 13"/>
          <p:cNvSpPr txBox="1"/>
          <p:nvPr/>
        </p:nvSpPr>
        <p:spPr>
          <a:xfrm>
            <a:off x="1143000" y="2048809"/>
            <a:ext cx="244046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Capital Acquisitions Ratio</a:t>
            </a:r>
            <a:endParaRPr lang="en-US" sz="1400" dirty="0"/>
          </a:p>
        </p:txBody>
      </p:sp>
      <p:sp>
        <p:nvSpPr>
          <p:cNvPr id="10" name="TextBox 8"/>
          <p:cNvSpPr txBox="1"/>
          <p:nvPr/>
        </p:nvSpPr>
        <p:spPr>
          <a:xfrm>
            <a:off x="3048000" y="1924159"/>
            <a:ext cx="3962400"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Cash Flow from Operations</a:t>
            </a:r>
          </a:p>
          <a:p>
            <a:pPr algn="ctr">
              <a:lnSpc>
                <a:spcPct val="80000"/>
              </a:lnSpc>
              <a:spcBef>
                <a:spcPts val="600"/>
              </a:spcBef>
            </a:pPr>
            <a:r>
              <a:rPr lang="en-US" sz="1400" dirty="0" smtClean="0"/>
              <a:t>Cash paid for PP&amp;E</a:t>
            </a:r>
            <a:endParaRPr lang="en-US" sz="1400" dirty="0"/>
          </a:p>
        </p:txBody>
      </p:sp>
      <p:sp>
        <p:nvSpPr>
          <p:cNvPr id="4" name="TextBox 3"/>
          <p:cNvSpPr txBox="1"/>
          <p:nvPr/>
        </p:nvSpPr>
        <p:spPr>
          <a:xfrm>
            <a:off x="3327174" y="2027264"/>
            <a:ext cx="288862" cy="307777"/>
          </a:xfrm>
          <a:prstGeom prst="rect">
            <a:avLst/>
          </a:prstGeom>
          <a:noFill/>
        </p:spPr>
        <p:txBody>
          <a:bodyPr wrap="none" rtlCol="0">
            <a:spAutoFit/>
          </a:bodyPr>
          <a:lstStyle/>
          <a:p>
            <a:r>
              <a:rPr lang="en-US" sz="1400" dirty="0" smtClean="0"/>
              <a:t>=</a:t>
            </a:r>
            <a:endParaRPr lang="en-US" sz="1400" dirty="0"/>
          </a:p>
        </p:txBody>
      </p:sp>
      <p:cxnSp>
        <p:nvCxnSpPr>
          <p:cNvPr id="8" name="Straight Connector 7"/>
          <p:cNvCxnSpPr/>
          <p:nvPr/>
        </p:nvCxnSpPr>
        <p:spPr bwMode="auto">
          <a:xfrm>
            <a:off x="4038600" y="2133600"/>
            <a:ext cx="198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228272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55</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Free Cash Flow</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334000"/>
          </a:xfrm>
          <a:noFill/>
        </p:spPr>
        <p:txBody>
          <a:bodyPr lIns="0" tIns="0" rIns="0" bIns="0"/>
          <a:lstStyle/>
          <a:p>
            <a:pPr marL="0" lvl="0" indent="0">
              <a:spcBef>
                <a:spcPct val="0"/>
              </a:spcBef>
              <a:buNone/>
            </a:pPr>
            <a:r>
              <a:rPr lang="en-US" sz="1600" dirty="0">
                <a:solidFill>
                  <a:srgbClr val="C00000"/>
                </a:solidFill>
              </a:rPr>
              <a:t>How </a:t>
            </a:r>
            <a:r>
              <a:rPr lang="en-US" sz="1600" dirty="0" smtClean="0">
                <a:solidFill>
                  <a:srgbClr val="C00000"/>
                </a:solidFill>
              </a:rPr>
              <a:t>well can management finance investment opportunities with internal cash flow?</a:t>
            </a:r>
            <a:endParaRPr lang="en-US" sz="1600" dirty="0">
              <a:solidFill>
                <a:srgbClr val="C00000"/>
              </a:solidFill>
            </a:endParaRPr>
          </a:p>
          <a:p>
            <a:pPr marL="0" indent="0">
              <a:spcBef>
                <a:spcPct val="0"/>
              </a:spcBef>
              <a:buNone/>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r>
              <a:rPr lang="en-US" sz="1400" dirty="0"/>
              <a:t>In general, this measures a firm’s ability to pursue long-term investment opportunities.</a:t>
            </a:r>
          </a:p>
          <a:p>
            <a:endParaRPr lang="en-US" sz="1400" dirty="0"/>
          </a:p>
          <a:p>
            <a:r>
              <a:rPr lang="en-US" sz="1400" dirty="0"/>
              <a:t>Any positive free cash flow is available for additional capital expenditures, investments in other companies, and mergers and acquisitions without the need for external financing or reductions in dividends to shareholders. </a:t>
            </a:r>
            <a:endParaRPr lang="en-US" sz="1400" dirty="0" smtClean="0"/>
          </a:p>
          <a:p>
            <a:endParaRPr lang="en-US" sz="1400" dirty="0"/>
          </a:p>
          <a:p>
            <a:r>
              <a:rPr lang="en-US" sz="1400" dirty="0" smtClean="0"/>
              <a:t>While </a:t>
            </a:r>
            <a:r>
              <a:rPr lang="en-US" sz="1400" dirty="0"/>
              <a:t>free cash flow is considered a positive sign of financial flexibility, it also can represent a hidden cost to shareholders. Sometimes managers use free cash flow to pursue unprofitable investments just for the sake of growth or to obtain perquisites (such as fancy offices and corporate jets) that do not benefit the shareholders. In these cases, the shareholders would be better off if free cash flow were paid as additional dividends or used to repurchase the company’s stock on the open market</a:t>
            </a:r>
            <a:r>
              <a:rPr lang="en-US" sz="1400" dirty="0" smtClean="0"/>
              <a:t>.</a:t>
            </a:r>
            <a:endParaRPr lang="en-US" sz="1400" dirty="0"/>
          </a:p>
        </p:txBody>
      </p:sp>
      <p:sp>
        <p:nvSpPr>
          <p:cNvPr id="9" name="TextBox 13"/>
          <p:cNvSpPr txBox="1"/>
          <p:nvPr/>
        </p:nvSpPr>
        <p:spPr>
          <a:xfrm>
            <a:off x="1143000" y="2048809"/>
            <a:ext cx="175260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Free Cash Flow</a:t>
            </a:r>
            <a:endParaRPr lang="en-US" sz="1400" dirty="0"/>
          </a:p>
        </p:txBody>
      </p:sp>
      <p:sp>
        <p:nvSpPr>
          <p:cNvPr id="10" name="TextBox 8"/>
          <p:cNvSpPr txBox="1"/>
          <p:nvPr/>
        </p:nvSpPr>
        <p:spPr>
          <a:xfrm>
            <a:off x="3074667" y="2048809"/>
            <a:ext cx="525780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a:t>Cash Flow from </a:t>
            </a:r>
            <a:r>
              <a:rPr lang="en-US" sz="1400" dirty="0" smtClean="0"/>
              <a:t>Operations – Dividends </a:t>
            </a:r>
            <a:r>
              <a:rPr lang="en-US" sz="1400" dirty="0"/>
              <a:t>– Capital Expenditures</a:t>
            </a:r>
          </a:p>
        </p:txBody>
      </p:sp>
      <p:sp>
        <p:nvSpPr>
          <p:cNvPr id="4" name="TextBox 3"/>
          <p:cNvSpPr txBox="1"/>
          <p:nvPr/>
        </p:nvSpPr>
        <p:spPr>
          <a:xfrm>
            <a:off x="2751169" y="2027264"/>
            <a:ext cx="288862" cy="307777"/>
          </a:xfrm>
          <a:prstGeom prst="rect">
            <a:avLst/>
          </a:prstGeom>
          <a:noFill/>
        </p:spPr>
        <p:txBody>
          <a:bodyPr wrap="none" rtlCol="0">
            <a:spAutoFit/>
          </a:bodyPr>
          <a:lstStyle/>
          <a:p>
            <a:r>
              <a:rPr lang="en-US" sz="1400" dirty="0" smtClean="0"/>
              <a:t>=</a:t>
            </a:r>
            <a:endParaRPr lang="en-US" sz="1400" dirty="0"/>
          </a:p>
        </p:txBody>
      </p:sp>
    </p:spTree>
    <p:extLst>
      <p:ext uri="{BB962C8B-B14F-4D97-AF65-F5344CB8AC3E}">
        <p14:creationId xmlns:p14="http://schemas.microsoft.com/office/powerpoint/2010/main" val="12383829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56</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End of Chapter 12</a:t>
            </a:r>
            <a:endParaRPr lang="en-US" sz="2800" dirty="0"/>
          </a:p>
        </p:txBody>
      </p:sp>
    </p:spTree>
    <p:extLst>
      <p:ext uri="{BB962C8B-B14F-4D97-AF65-F5344CB8AC3E}">
        <p14:creationId xmlns:p14="http://schemas.microsoft.com/office/powerpoint/2010/main" val="4283737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8001000" cy="5486400"/>
          </a:xfrm>
        </p:spPr>
        <p:txBody>
          <a:bodyPr/>
          <a:lstStyle/>
          <a:p>
            <a:pPr marL="0" indent="0">
              <a:buNone/>
            </a:pPr>
            <a:r>
              <a:rPr lang="en-US" sz="1400" i="1" dirty="0"/>
              <a:t>Productive facilities, natural resources and intangibles</a:t>
            </a:r>
            <a:r>
              <a:rPr lang="en-US" sz="1400" dirty="0" smtClean="0"/>
              <a:t>:</a:t>
            </a:r>
            <a:endParaRPr lang="en-US" sz="1400" i="1" dirty="0" smtClean="0"/>
          </a:p>
          <a:p>
            <a:pPr lvl="1"/>
            <a:r>
              <a:rPr lang="en-US" sz="1400" dirty="0" smtClean="0"/>
              <a:t>Useful lives and residual values</a:t>
            </a:r>
          </a:p>
          <a:p>
            <a:pPr lvl="1"/>
            <a:r>
              <a:rPr lang="en-US" sz="1400" dirty="0" smtClean="0"/>
              <a:t>Depreciation and amortizable methods</a:t>
            </a:r>
          </a:p>
          <a:p>
            <a:pPr lvl="1"/>
            <a:r>
              <a:rPr lang="en-US" sz="1400" dirty="0" smtClean="0"/>
              <a:t>Recoverability of costs</a:t>
            </a:r>
          </a:p>
          <a:p>
            <a:pPr lvl="1"/>
            <a:r>
              <a:rPr lang="en-US" sz="1400" dirty="0" smtClean="0"/>
              <a:t>Recoverable reserves</a:t>
            </a:r>
          </a:p>
          <a:p>
            <a:pPr marL="0" indent="0">
              <a:buNone/>
            </a:pPr>
            <a:endParaRPr lang="en-US" sz="1400" dirty="0"/>
          </a:p>
          <a:p>
            <a:pPr marL="0" indent="0">
              <a:buNone/>
            </a:pPr>
            <a:r>
              <a:rPr lang="en-US" sz="1400" i="1" dirty="0" smtClean="0"/>
              <a:t>Accruals:</a:t>
            </a:r>
          </a:p>
          <a:p>
            <a:pPr lvl="1"/>
            <a:r>
              <a:rPr lang="en-US" sz="1400" dirty="0"/>
              <a:t>Property and casualty insurance company </a:t>
            </a:r>
            <a:r>
              <a:rPr lang="en-US" sz="1400" dirty="0" smtClean="0"/>
              <a:t>loss reserves</a:t>
            </a:r>
          </a:p>
          <a:p>
            <a:pPr lvl="1"/>
            <a:r>
              <a:rPr lang="en-US" sz="1400" dirty="0"/>
              <a:t>Compensation in stock option plans and </a:t>
            </a:r>
            <a:r>
              <a:rPr lang="en-US" sz="1400" dirty="0" smtClean="0"/>
              <a:t>deferred plans</a:t>
            </a:r>
          </a:p>
          <a:p>
            <a:pPr lvl="1"/>
            <a:r>
              <a:rPr lang="en-US" sz="1400" dirty="0" smtClean="0"/>
              <a:t>Warranty claims</a:t>
            </a:r>
          </a:p>
          <a:p>
            <a:pPr lvl="1"/>
            <a:r>
              <a:rPr lang="en-US" sz="1400" dirty="0" smtClean="0"/>
              <a:t>Taxes on real and personal property</a:t>
            </a:r>
          </a:p>
          <a:p>
            <a:pPr lvl="1"/>
            <a:r>
              <a:rPr lang="en-US" sz="1400" dirty="0" smtClean="0"/>
              <a:t>Renegotiation refunds</a:t>
            </a:r>
          </a:p>
          <a:p>
            <a:pPr lvl="1"/>
            <a:r>
              <a:rPr lang="en-US" sz="1400" dirty="0" smtClean="0"/>
              <a:t>Actuarial assumptions on pension plans (i.e., expected rate of return, discount rates)</a:t>
            </a:r>
          </a:p>
          <a:p>
            <a:pPr marL="0" indent="0">
              <a:buNone/>
            </a:pPr>
            <a:endParaRPr lang="en-US" sz="1400" dirty="0"/>
          </a:p>
          <a:p>
            <a:pPr marL="0" indent="0">
              <a:buNone/>
            </a:pPr>
            <a:r>
              <a:rPr lang="en-US" sz="1400" i="1" dirty="0" smtClean="0"/>
              <a:t>Litigation:</a:t>
            </a:r>
          </a:p>
          <a:p>
            <a:pPr lvl="1"/>
            <a:r>
              <a:rPr lang="en-US" sz="1400" dirty="0" smtClean="0"/>
              <a:t>Probability of loss</a:t>
            </a:r>
          </a:p>
          <a:p>
            <a:pPr lvl="1"/>
            <a:r>
              <a:rPr lang="en-US" sz="1400" dirty="0" smtClean="0"/>
              <a:t>Amount of loss</a:t>
            </a:r>
            <a:endParaRPr lang="en-US" sz="1400" dirty="0"/>
          </a:p>
        </p:txBody>
      </p:sp>
      <p:sp>
        <p:nvSpPr>
          <p:cNvPr id="4" name="Rectangle 2"/>
          <p:cNvSpPr txBox="1">
            <a:spLocks noChangeArrowheads="1"/>
          </p:cNvSpPr>
          <p:nvPr/>
        </p:nvSpPr>
        <p:spPr bwMode="auto">
          <a:xfrm>
            <a:off x="1143000" y="280988"/>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Significant Estimates in Financial Reporting</a:t>
            </a:r>
            <a:endParaRPr lang="en-US" altLang="en-US" kern="0" dirty="0" smtClean="0">
              <a:solidFill>
                <a:schemeClr val="bg1"/>
              </a:solidFill>
            </a:endParaRPr>
          </a:p>
        </p:txBody>
      </p:sp>
    </p:spTree>
    <p:extLst>
      <p:ext uri="{BB962C8B-B14F-4D97-AF65-F5344CB8AC3E}">
        <p14:creationId xmlns:p14="http://schemas.microsoft.com/office/powerpoint/2010/main" val="3179640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8001000" cy="5486400"/>
          </a:xfrm>
        </p:spPr>
        <p:txBody>
          <a:bodyPr/>
          <a:lstStyle/>
          <a:p>
            <a:pPr marL="0" indent="0">
              <a:buNone/>
            </a:pPr>
            <a:r>
              <a:rPr lang="en-US" sz="1400" i="1" dirty="0" smtClean="0"/>
              <a:t>Revenues:</a:t>
            </a:r>
          </a:p>
          <a:p>
            <a:pPr lvl="1"/>
            <a:r>
              <a:rPr lang="en-US" sz="1400" dirty="0" smtClean="0"/>
              <a:t>Airline passenger revenue</a:t>
            </a:r>
          </a:p>
          <a:p>
            <a:pPr lvl="1"/>
            <a:r>
              <a:rPr lang="en-US" sz="1400" dirty="0" smtClean="0"/>
              <a:t>Subscription income</a:t>
            </a:r>
          </a:p>
          <a:p>
            <a:pPr lvl="1"/>
            <a:r>
              <a:rPr lang="en-US" sz="1400" dirty="0" smtClean="0"/>
              <a:t>Freight and cargo revenue</a:t>
            </a:r>
          </a:p>
          <a:p>
            <a:pPr lvl="1"/>
            <a:r>
              <a:rPr lang="en-US" sz="1400" dirty="0" smtClean="0"/>
              <a:t>Dues income</a:t>
            </a:r>
          </a:p>
          <a:p>
            <a:pPr lvl="1"/>
            <a:r>
              <a:rPr lang="en-US" sz="1400" dirty="0" smtClean="0"/>
              <a:t>Loss on sales contracts</a:t>
            </a:r>
          </a:p>
          <a:p>
            <a:pPr marL="0" indent="0">
              <a:buNone/>
            </a:pPr>
            <a:endParaRPr lang="en-US" sz="1400" dirty="0"/>
          </a:p>
          <a:p>
            <a:pPr marL="0" indent="0">
              <a:buNone/>
            </a:pPr>
            <a:r>
              <a:rPr lang="en-US" sz="1400" i="1" dirty="0" smtClean="0"/>
              <a:t>Contracts:</a:t>
            </a:r>
          </a:p>
          <a:p>
            <a:pPr lvl="1"/>
            <a:r>
              <a:rPr lang="en-US" sz="1400" dirty="0" smtClean="0"/>
              <a:t>Revenue to be earned</a:t>
            </a:r>
          </a:p>
          <a:p>
            <a:pPr lvl="1"/>
            <a:r>
              <a:rPr lang="en-US" sz="1400" dirty="0" smtClean="0"/>
              <a:t>Costs to be incurred</a:t>
            </a:r>
          </a:p>
          <a:p>
            <a:pPr lvl="1"/>
            <a:r>
              <a:rPr lang="en-US" sz="1400" dirty="0" smtClean="0"/>
              <a:t>Percent of completion</a:t>
            </a:r>
          </a:p>
          <a:p>
            <a:pPr marL="0" indent="0">
              <a:buNone/>
            </a:pPr>
            <a:endParaRPr lang="en-US" sz="1400" dirty="0"/>
          </a:p>
          <a:p>
            <a:pPr marL="0" indent="0">
              <a:buNone/>
            </a:pPr>
            <a:r>
              <a:rPr lang="en-US" sz="1400" i="1" dirty="0" smtClean="0"/>
              <a:t>Leases:</a:t>
            </a:r>
          </a:p>
          <a:p>
            <a:pPr lvl="1"/>
            <a:r>
              <a:rPr lang="en-US" sz="1400" dirty="0" smtClean="0"/>
              <a:t>Initial direct costs</a:t>
            </a:r>
          </a:p>
          <a:p>
            <a:pPr lvl="1"/>
            <a:r>
              <a:rPr lang="en-US" sz="1400" dirty="0" smtClean="0"/>
              <a:t>Executory costs</a:t>
            </a:r>
          </a:p>
          <a:p>
            <a:pPr lvl="1"/>
            <a:r>
              <a:rPr lang="en-US" sz="1400" dirty="0" smtClean="0"/>
              <a:t>Residual values</a:t>
            </a:r>
          </a:p>
          <a:p>
            <a:pPr marL="0" indent="0">
              <a:buNone/>
            </a:pPr>
            <a:endParaRPr lang="en-US" sz="1800" dirty="0"/>
          </a:p>
        </p:txBody>
      </p:sp>
      <p:sp>
        <p:nvSpPr>
          <p:cNvPr id="4" name="Rectangle 2"/>
          <p:cNvSpPr txBox="1">
            <a:spLocks noChangeArrowheads="1"/>
          </p:cNvSpPr>
          <p:nvPr/>
        </p:nvSpPr>
        <p:spPr bwMode="auto">
          <a:xfrm>
            <a:off x="1143000" y="280988"/>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Significant Estimates in Financial Reporting</a:t>
            </a:r>
            <a:endParaRPr lang="en-US" altLang="en-US" kern="0" dirty="0" smtClean="0">
              <a:solidFill>
                <a:schemeClr val="bg1"/>
              </a:solidFill>
            </a:endParaRPr>
          </a:p>
        </p:txBody>
      </p:sp>
    </p:spTree>
    <p:extLst>
      <p:ext uri="{BB962C8B-B14F-4D97-AF65-F5344CB8AC3E}">
        <p14:creationId xmlns:p14="http://schemas.microsoft.com/office/powerpoint/2010/main" val="3274173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143000"/>
            <a:ext cx="8001000" cy="5486400"/>
          </a:xfrm>
        </p:spPr>
        <p:txBody>
          <a:bodyPr/>
          <a:lstStyle/>
          <a:p>
            <a:pPr marL="0" indent="0">
              <a:buNone/>
            </a:pPr>
            <a:r>
              <a:rPr lang="en-US" sz="1400" i="1" dirty="0" smtClean="0"/>
              <a:t>Rates:</a:t>
            </a:r>
          </a:p>
          <a:p>
            <a:pPr lvl="1"/>
            <a:r>
              <a:rPr lang="en-US" sz="1400" dirty="0"/>
              <a:t>Annual effective tax rate in interim </a:t>
            </a:r>
            <a:r>
              <a:rPr lang="en-US" sz="1400" dirty="0" smtClean="0"/>
              <a:t>reporting</a:t>
            </a:r>
          </a:p>
          <a:p>
            <a:pPr lvl="1"/>
            <a:r>
              <a:rPr lang="en-US" sz="1400" dirty="0"/>
              <a:t>Imputed interest rates on receivables and </a:t>
            </a:r>
            <a:r>
              <a:rPr lang="en-US" sz="1400" dirty="0" smtClean="0"/>
              <a:t>payables</a:t>
            </a:r>
          </a:p>
          <a:p>
            <a:pPr lvl="1"/>
            <a:r>
              <a:rPr lang="en-US" sz="1400" dirty="0"/>
              <a:t>Gross profit rates under program method </a:t>
            </a:r>
            <a:r>
              <a:rPr lang="en-US" sz="1400" dirty="0" smtClean="0"/>
              <a:t>of accounting</a:t>
            </a:r>
          </a:p>
          <a:p>
            <a:pPr marL="457200" lvl="1" indent="0">
              <a:buNone/>
            </a:pPr>
            <a:endParaRPr lang="en-US" sz="1400" dirty="0"/>
          </a:p>
          <a:p>
            <a:pPr marL="0" indent="0">
              <a:buNone/>
            </a:pPr>
            <a:r>
              <a:rPr lang="en-US" sz="1400" i="1" dirty="0" smtClean="0"/>
              <a:t>Other:</a:t>
            </a:r>
          </a:p>
          <a:p>
            <a:pPr lvl="1"/>
            <a:r>
              <a:rPr lang="en-US" sz="1400" dirty="0"/>
              <a:t>Losses and net realizable value on disposal </a:t>
            </a:r>
            <a:r>
              <a:rPr lang="en-US" sz="1400" dirty="0" smtClean="0"/>
              <a:t>of segment </a:t>
            </a:r>
            <a:r>
              <a:rPr lang="en-US" sz="1400" dirty="0"/>
              <a:t>or restructuring of a </a:t>
            </a:r>
            <a:r>
              <a:rPr lang="en-US" sz="1400" dirty="0" smtClean="0"/>
              <a:t>business</a:t>
            </a:r>
          </a:p>
          <a:p>
            <a:pPr lvl="1"/>
            <a:r>
              <a:rPr lang="en-US" sz="1400" dirty="0"/>
              <a:t>Fair values in nonmonetary </a:t>
            </a:r>
            <a:r>
              <a:rPr lang="en-US" sz="1400" dirty="0" smtClean="0"/>
              <a:t>exchanges</a:t>
            </a:r>
          </a:p>
          <a:p>
            <a:pPr lvl="1"/>
            <a:r>
              <a:rPr lang="en-US" sz="1400" dirty="0"/>
              <a:t>Interim period costs in interim </a:t>
            </a:r>
            <a:r>
              <a:rPr lang="en-US" sz="1400" dirty="0" smtClean="0"/>
              <a:t>reporting</a:t>
            </a:r>
          </a:p>
          <a:p>
            <a:pPr lvl="1"/>
            <a:r>
              <a:rPr lang="en-US" sz="1400" dirty="0"/>
              <a:t>Current values in personal financial statements</a:t>
            </a:r>
          </a:p>
          <a:p>
            <a:pPr marL="0" indent="0">
              <a:buNone/>
            </a:pPr>
            <a:endParaRPr lang="en-US" sz="1800" dirty="0"/>
          </a:p>
        </p:txBody>
      </p:sp>
      <p:sp>
        <p:nvSpPr>
          <p:cNvPr id="4" name="Rectangle 2"/>
          <p:cNvSpPr txBox="1">
            <a:spLocks noChangeArrowheads="1"/>
          </p:cNvSpPr>
          <p:nvPr/>
        </p:nvSpPr>
        <p:spPr bwMode="auto">
          <a:xfrm>
            <a:off x="1143000" y="280988"/>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Significant Estimates in Financial Reporting</a:t>
            </a:r>
            <a:endParaRPr lang="en-US" altLang="en-US" kern="0" dirty="0" smtClean="0">
              <a:solidFill>
                <a:schemeClr val="bg1"/>
              </a:solidFill>
            </a:endParaRPr>
          </a:p>
        </p:txBody>
      </p:sp>
    </p:spTree>
    <p:extLst>
      <p:ext uri="{BB962C8B-B14F-4D97-AF65-F5344CB8AC3E}">
        <p14:creationId xmlns:p14="http://schemas.microsoft.com/office/powerpoint/2010/main" val="1989844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066800"/>
            <a:ext cx="8001000" cy="5562600"/>
          </a:xfrm>
        </p:spPr>
        <p:txBody>
          <a:bodyPr/>
          <a:lstStyle/>
          <a:p>
            <a:pPr marL="0" indent="0">
              <a:buNone/>
            </a:pPr>
            <a:r>
              <a:rPr lang="en-US" sz="1400" i="1" dirty="0" smtClean="0"/>
              <a:t>Target Corporation:</a:t>
            </a:r>
          </a:p>
          <a:p>
            <a:pPr lvl="1"/>
            <a:r>
              <a:rPr lang="en-US" sz="1400" dirty="0" smtClean="0"/>
              <a:t>Inventory and Cost of Sales</a:t>
            </a:r>
          </a:p>
          <a:p>
            <a:pPr lvl="1"/>
            <a:r>
              <a:rPr lang="en-US" sz="1400" dirty="0" smtClean="0"/>
              <a:t>Vendor income receivable</a:t>
            </a:r>
          </a:p>
          <a:p>
            <a:pPr lvl="1"/>
            <a:r>
              <a:rPr lang="en-US" sz="1400" dirty="0" smtClean="0"/>
              <a:t>Long-lived assets</a:t>
            </a:r>
          </a:p>
          <a:p>
            <a:pPr lvl="1"/>
            <a:r>
              <a:rPr lang="en-US" sz="1400" dirty="0"/>
              <a:t>Investments in and receivables from Canada </a:t>
            </a:r>
            <a:r>
              <a:rPr lang="en-US" sz="1400" dirty="0" smtClean="0"/>
              <a:t>Subsidiaries</a:t>
            </a:r>
          </a:p>
          <a:p>
            <a:pPr lvl="1"/>
            <a:r>
              <a:rPr lang="en-US" sz="1400" dirty="0" smtClean="0"/>
              <a:t>Insurance/self-insurance</a:t>
            </a:r>
          </a:p>
          <a:p>
            <a:pPr lvl="1"/>
            <a:r>
              <a:rPr lang="en-US" sz="1400" dirty="0" smtClean="0"/>
              <a:t>Income taxes</a:t>
            </a:r>
          </a:p>
          <a:p>
            <a:pPr lvl="1"/>
            <a:r>
              <a:rPr lang="en-US" sz="1400" dirty="0"/>
              <a:t>Pension and postretirement health care </a:t>
            </a:r>
            <a:r>
              <a:rPr lang="en-US" sz="1400" dirty="0" smtClean="0"/>
              <a:t>accounting</a:t>
            </a:r>
          </a:p>
          <a:p>
            <a:pPr lvl="1"/>
            <a:r>
              <a:rPr lang="en-US" sz="1400" dirty="0"/>
              <a:t>Legal and other contingencies</a:t>
            </a:r>
            <a:endParaRPr lang="en-US" sz="1400" dirty="0" smtClean="0"/>
          </a:p>
          <a:p>
            <a:pPr marL="0" indent="0">
              <a:buNone/>
            </a:pPr>
            <a:endParaRPr lang="en-US" sz="1400" dirty="0"/>
          </a:p>
          <a:p>
            <a:pPr marL="0" indent="0">
              <a:buNone/>
            </a:pPr>
            <a:r>
              <a:rPr lang="en-US" sz="1400" i="1" dirty="0" smtClean="0"/>
              <a:t>Proctor &amp; Gamble:</a:t>
            </a:r>
          </a:p>
          <a:p>
            <a:pPr lvl="1"/>
            <a:r>
              <a:rPr lang="en-US" sz="1400" dirty="0"/>
              <a:t>Income taxes</a:t>
            </a:r>
          </a:p>
          <a:p>
            <a:pPr lvl="1"/>
            <a:r>
              <a:rPr lang="en-US" sz="1400" dirty="0" smtClean="0"/>
              <a:t>Employee benefits</a:t>
            </a:r>
          </a:p>
          <a:p>
            <a:pPr lvl="1"/>
            <a:r>
              <a:rPr lang="en-US" sz="1400" dirty="0" smtClean="0"/>
              <a:t>Goodwill and intangible assets</a:t>
            </a:r>
          </a:p>
          <a:p>
            <a:pPr marL="0" indent="0">
              <a:buNone/>
            </a:pPr>
            <a:endParaRPr lang="en-US" sz="1400" dirty="0"/>
          </a:p>
          <a:p>
            <a:pPr marL="0" indent="0">
              <a:buNone/>
            </a:pPr>
            <a:r>
              <a:rPr lang="en-US" sz="1400" i="1" dirty="0" smtClean="0"/>
              <a:t>Under </a:t>
            </a:r>
            <a:r>
              <a:rPr lang="en-US" sz="1400" i="1" dirty="0" err="1" smtClean="0"/>
              <a:t>Armour</a:t>
            </a:r>
            <a:r>
              <a:rPr lang="en-US" sz="1400" i="1" dirty="0" smtClean="0"/>
              <a:t>:</a:t>
            </a:r>
          </a:p>
          <a:p>
            <a:pPr lvl="1"/>
            <a:r>
              <a:rPr lang="en-US" sz="1400" dirty="0" smtClean="0"/>
              <a:t>Revenue recognition</a:t>
            </a:r>
          </a:p>
          <a:p>
            <a:pPr lvl="1"/>
            <a:r>
              <a:rPr lang="en-US" sz="1400" dirty="0" smtClean="0"/>
              <a:t>Allowance for doubtful accounts</a:t>
            </a:r>
          </a:p>
          <a:p>
            <a:pPr lvl="1"/>
            <a:r>
              <a:rPr lang="en-US" sz="1400" dirty="0"/>
              <a:t>Inventory Valuation and </a:t>
            </a:r>
            <a:r>
              <a:rPr lang="en-US" sz="1400" dirty="0" smtClean="0"/>
              <a:t>Reserves</a:t>
            </a:r>
          </a:p>
          <a:p>
            <a:pPr lvl="1"/>
            <a:r>
              <a:rPr lang="en-US" sz="1400" dirty="0"/>
              <a:t>Goodwill, Intangible Assets and Long-Lived </a:t>
            </a:r>
            <a:r>
              <a:rPr lang="en-US" sz="1400" dirty="0" smtClean="0"/>
              <a:t>Assets</a:t>
            </a:r>
          </a:p>
          <a:p>
            <a:pPr lvl="1"/>
            <a:r>
              <a:rPr lang="en-US" sz="1400" dirty="0" smtClean="0"/>
              <a:t>Stock-Based </a:t>
            </a:r>
            <a:r>
              <a:rPr lang="en-US" sz="1400" dirty="0"/>
              <a:t>Compensation</a:t>
            </a:r>
          </a:p>
          <a:p>
            <a:pPr marL="0" indent="0">
              <a:buNone/>
            </a:pPr>
            <a:endParaRPr lang="en-US" sz="1800" dirty="0"/>
          </a:p>
        </p:txBody>
      </p:sp>
      <p:sp>
        <p:nvSpPr>
          <p:cNvPr id="4" name="Rectangle 2"/>
          <p:cNvSpPr txBox="1">
            <a:spLocks noChangeArrowheads="1"/>
          </p:cNvSpPr>
          <p:nvPr/>
        </p:nvSpPr>
        <p:spPr bwMode="auto">
          <a:xfrm>
            <a:off x="1143000" y="280988"/>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a:lstStyle>
          <a:p>
            <a:pPr eaLnBrk="1" hangingPunct="1"/>
            <a:r>
              <a:rPr lang="en-US" altLang="en-US" sz="2400" b="1" kern="0" dirty="0" smtClean="0">
                <a:solidFill>
                  <a:schemeClr val="bg1"/>
                </a:solidFill>
              </a:rPr>
              <a:t>Critical Accounting Policies and Estimates</a:t>
            </a:r>
            <a:endParaRPr lang="en-US" altLang="en-US" kern="0" dirty="0" smtClean="0">
              <a:solidFill>
                <a:schemeClr val="bg1"/>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18750" t="19384" r="63622" b="73775"/>
          <a:stretch/>
        </p:blipFill>
        <p:spPr bwMode="auto">
          <a:xfrm>
            <a:off x="5574665" y="1371600"/>
            <a:ext cx="2362200" cy="5334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l="49199" t="53592" r="22115" b="30729"/>
          <a:stretch/>
        </p:blipFill>
        <p:spPr bwMode="auto">
          <a:xfrm>
            <a:off x="5574665" y="3657600"/>
            <a:ext cx="2362200" cy="6858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extLst>
              <a:ext uri="{28A0092B-C50C-407E-A947-70E740481C1C}">
                <a14:useLocalDpi xmlns:a14="http://schemas.microsoft.com/office/drawing/2010/main" val="0"/>
              </a:ext>
            </a:extLst>
          </a:blip>
          <a:srcRect l="38302" t="69840" r="35416" b="13341"/>
          <a:stretch/>
        </p:blipFill>
        <p:spPr bwMode="auto">
          <a:xfrm>
            <a:off x="5574665" y="5143500"/>
            <a:ext cx="2362200" cy="68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8566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GT_ppt_rnd2_light_gray">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GT_ppt_rnd2_light_gray">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GT_ppt_rnd2_light_gra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T_ppt_rnd2_light_gra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T_ppt_rnd2_light_gra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T_ppt_rnd2_light_gra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T_ppt_rnd2_light_gra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T_ppt_rnd2_light_gra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T_ppt_rnd2_light_gra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T_ppt_rnd2_light_gra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T_ppt_rnd2_light_gra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T_ppt_rnd2_light_gra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T_ppt_rnd2_light_gra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T_ppt_rnd2_light_gra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34305</TotalTime>
  <Words>4560</Words>
  <Application>Microsoft Office PowerPoint</Application>
  <PresentationFormat>On-screen Show (4:3)</PresentationFormat>
  <Paragraphs>720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ＭＳ Ｐゴシック</vt:lpstr>
      <vt:lpstr>Arial</vt:lpstr>
      <vt:lpstr>Wingdings</vt:lpstr>
      <vt:lpstr>ヒラギノ角ゴ Pro W3</vt:lpstr>
      <vt:lpstr>GT_ppt_rnd2_light_gray</vt:lpstr>
      <vt:lpstr>PowerPoint Presentation</vt:lpstr>
      <vt:lpstr>Chapter 12 Learning Objectives</vt:lpstr>
      <vt:lpstr>Cash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Cash?</vt:lpstr>
      <vt:lpstr>Statement of Cash Flows</vt:lpstr>
      <vt:lpstr>Statement of Cash Flows</vt:lpstr>
      <vt:lpstr>Statement of Cash Flows</vt:lpstr>
      <vt:lpstr>Relationship to Balance Sheet and Income Statement</vt:lpstr>
      <vt:lpstr>Relationship to Balance Sheet and Income Statement</vt:lpstr>
      <vt:lpstr>Common Cash Flows</vt:lpstr>
      <vt:lpstr>Direct and Indirect Methods</vt:lpstr>
      <vt:lpstr>PowerPoint Presentation</vt:lpstr>
      <vt:lpstr>Cash Flow from Operations - Direct Method</vt:lpstr>
      <vt:lpstr>Cash Flow from Operations - Direct Method</vt:lpstr>
      <vt:lpstr>PowerPoint Presentation</vt:lpstr>
      <vt:lpstr>Reporting Cash Flow from Operations</vt:lpstr>
      <vt:lpstr>Cash Flow from Operations - Indirect Method</vt:lpstr>
      <vt:lpstr>Changes in A/R and A/P</vt:lpstr>
      <vt:lpstr>Adjustment for Gains and Losses</vt:lpstr>
      <vt:lpstr>Interpreting Cash Flow from Operations</vt:lpstr>
      <vt:lpstr>PowerPoint Presentation</vt:lpstr>
      <vt:lpstr>Interpreting Cash Flow from Investing Activities</vt:lpstr>
      <vt:lpstr>Statement of Cash Flows</vt:lpstr>
      <vt:lpstr>PowerPoint Presentation</vt:lpstr>
      <vt:lpstr>Interpreting Cash Flow from Financing Activities</vt:lpstr>
      <vt:lpstr>Interpreting Cash Flow from Financing Activities</vt:lpstr>
      <vt:lpstr>Statement of Cash Flows</vt:lpstr>
      <vt:lpstr>Statement of Cash Flows</vt:lpstr>
      <vt:lpstr>PowerPoint Presentation</vt:lpstr>
      <vt:lpstr>Completing the SCF</vt:lpstr>
      <vt:lpstr>PowerPoint Presentation</vt:lpstr>
      <vt:lpstr>Quality of Income Ratio</vt:lpstr>
      <vt:lpstr>Capital Acquisitions Ratio</vt:lpstr>
      <vt:lpstr>Free Cash Flow</vt:lpstr>
      <vt:lpstr>PowerPoint Presentation</vt:lpstr>
    </vt:vector>
  </TitlesOfParts>
  <Company>Brian Rush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Rush</dc:creator>
  <cp:lastModifiedBy>James Sinclair</cp:lastModifiedBy>
  <cp:revision>507</cp:revision>
  <cp:lastPrinted>2017-11-07T14:54:29Z</cp:lastPrinted>
  <dcterms:created xsi:type="dcterms:W3CDTF">2009-05-13T18:31:56Z</dcterms:created>
  <dcterms:modified xsi:type="dcterms:W3CDTF">2018-01-19T19:49:36Z</dcterms:modified>
</cp:coreProperties>
</file>